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7" r:id="rId3"/>
    <p:sldId id="258" r:id="rId4"/>
    <p:sldId id="297" r:id="rId5"/>
    <p:sldId id="296" r:id="rId6"/>
    <p:sldId id="266" r:id="rId7"/>
    <p:sldId id="298" r:id="rId8"/>
    <p:sldId id="282" r:id="rId9"/>
    <p:sldId id="380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88" r:id="rId18"/>
    <p:sldId id="389" r:id="rId19"/>
    <p:sldId id="312" r:id="rId20"/>
    <p:sldId id="390" r:id="rId21"/>
    <p:sldId id="391" r:id="rId22"/>
    <p:sldId id="270" r:id="rId23"/>
    <p:sldId id="280" r:id="rId24"/>
    <p:sldId id="309" r:id="rId25"/>
    <p:sldId id="299" r:id="rId26"/>
    <p:sldId id="310" r:id="rId27"/>
    <p:sldId id="395" r:id="rId28"/>
    <p:sldId id="300" r:id="rId29"/>
    <p:sldId id="301" r:id="rId30"/>
    <p:sldId id="396" r:id="rId31"/>
    <p:sldId id="311" r:id="rId32"/>
    <p:sldId id="302" r:id="rId33"/>
    <p:sldId id="303" r:id="rId34"/>
    <p:sldId id="313" r:id="rId35"/>
    <p:sldId id="304" r:id="rId36"/>
    <p:sldId id="314" r:id="rId37"/>
    <p:sldId id="305" r:id="rId38"/>
    <p:sldId id="344" r:id="rId39"/>
    <p:sldId id="316" r:id="rId40"/>
    <p:sldId id="306" r:id="rId41"/>
    <p:sldId id="345" r:id="rId42"/>
    <p:sldId id="307" r:id="rId43"/>
    <p:sldId id="319" r:id="rId44"/>
    <p:sldId id="308" r:id="rId45"/>
    <p:sldId id="320" r:id="rId46"/>
    <p:sldId id="261" r:id="rId47"/>
    <p:sldId id="360" r:id="rId48"/>
    <p:sldId id="361" r:id="rId49"/>
    <p:sldId id="397" r:id="rId50"/>
    <p:sldId id="362" r:id="rId51"/>
    <p:sldId id="363" r:id="rId52"/>
    <p:sldId id="398" r:id="rId53"/>
    <p:sldId id="399" r:id="rId54"/>
    <p:sldId id="351" r:id="rId55"/>
    <p:sldId id="353" r:id="rId56"/>
    <p:sldId id="400" r:id="rId57"/>
    <p:sldId id="364" r:id="rId58"/>
    <p:sldId id="401" r:id="rId59"/>
    <p:sldId id="402" r:id="rId60"/>
    <p:sldId id="403" r:id="rId61"/>
    <p:sldId id="366" r:id="rId62"/>
    <p:sldId id="367" r:id="rId63"/>
    <p:sldId id="368" r:id="rId64"/>
    <p:sldId id="369" r:id="rId65"/>
    <p:sldId id="370" r:id="rId66"/>
    <p:sldId id="371" r:id="rId67"/>
    <p:sldId id="377" r:id="rId68"/>
    <p:sldId id="372" r:id="rId69"/>
    <p:sldId id="373" r:id="rId70"/>
    <p:sldId id="374" r:id="rId71"/>
    <p:sldId id="375" r:id="rId72"/>
    <p:sldId id="376" r:id="rId73"/>
    <p:sldId id="321" r:id="rId74"/>
    <p:sldId id="264" r:id="rId75"/>
    <p:sldId id="393" r:id="rId76"/>
    <p:sldId id="339" r:id="rId77"/>
    <p:sldId id="378" r:id="rId78"/>
    <p:sldId id="342" r:id="rId79"/>
    <p:sldId id="394" r:id="rId80"/>
    <p:sldId id="332" r:id="rId81"/>
    <p:sldId id="333" r:id="rId82"/>
    <p:sldId id="334" r:id="rId83"/>
    <p:sldId id="335" r:id="rId84"/>
    <p:sldId id="337" r:id="rId85"/>
    <p:sldId id="379" r:id="rId86"/>
    <p:sldId id="392" r:id="rId87"/>
    <p:sldId id="274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5B"/>
    <a:srgbClr val="A6A7A9"/>
    <a:srgbClr val="0000E0"/>
    <a:srgbClr val="FFD124"/>
    <a:srgbClr val="FFC803"/>
    <a:srgbClr val="FFC300"/>
    <a:srgbClr val="FDDE45"/>
    <a:srgbClr val="FCFBF7"/>
    <a:srgbClr val="FBCE01"/>
    <a:srgbClr val="7C838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0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0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194198" y="1556547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339350"/>
            <a:ext cx="683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객체지향 패러다임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설계명세서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669958" y="1014625"/>
            <a:ext cx="2160000" cy="2160000"/>
          </a:xfrm>
          <a:prstGeom prst="rect">
            <a:avLst/>
          </a:prstGeom>
          <a:solidFill>
            <a:schemeClr val="accent2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BA8DB3-9758-1E58-715E-1D969412C341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EC719-EDC6-DBC4-3782-60F12AC3EE52}"/>
              </a:ext>
            </a:extLst>
          </p:cNvPr>
          <p:cNvSpPr txBox="1"/>
          <p:nvPr/>
        </p:nvSpPr>
        <p:spPr>
          <a:xfrm>
            <a:off x="8944793" y="4817769"/>
            <a:ext cx="2766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 dirty="0">
                <a:ea typeface="맑은 고딕"/>
              </a:rPr>
              <a:t>1</a:t>
            </a:r>
            <a:r>
              <a:rPr lang="ko-KR" altLang="en-US" sz="1800" dirty="0">
                <a:ea typeface="맑은 고딕"/>
              </a:rPr>
              <a:t>팀 </a:t>
            </a:r>
            <a:endParaRPr lang="en-US" altLang="ko-KR" sz="1800" dirty="0">
              <a:ea typeface="맑은 고딕"/>
            </a:endParaRPr>
          </a:p>
          <a:p>
            <a:pPr algn="r"/>
            <a:r>
              <a:rPr lang="en-US" altLang="ko-KR" sz="1800" dirty="0">
                <a:ea typeface="맑은 고딕"/>
              </a:rPr>
              <a:t>201621361 </a:t>
            </a:r>
            <a:r>
              <a:rPr lang="ko-KR" altLang="en-US" sz="1800" dirty="0" err="1">
                <a:ea typeface="맑은 고딕"/>
              </a:rPr>
              <a:t>정용태</a:t>
            </a:r>
            <a:endParaRPr lang="en-US" altLang="ko-KR" sz="1800" dirty="0">
              <a:ea typeface="맑은 고딕"/>
            </a:endParaRPr>
          </a:p>
          <a:p>
            <a:pPr algn="r"/>
            <a:r>
              <a:rPr lang="en-US" altLang="ko-KR" sz="1800" dirty="0"/>
              <a:t>201820945 </a:t>
            </a:r>
            <a:r>
              <a:rPr lang="ko-KR" altLang="en-US" sz="1800" dirty="0" err="1"/>
              <a:t>강다솔</a:t>
            </a:r>
            <a:endParaRPr lang="en-US" altLang="ko-KR" sz="1800" dirty="0"/>
          </a:p>
          <a:p>
            <a:pPr algn="r"/>
            <a:r>
              <a:rPr lang="en-US" altLang="ko-KR" sz="1800" dirty="0"/>
              <a:t>201821246 </a:t>
            </a:r>
            <a:r>
              <a:rPr lang="ko-KR" altLang="en-US" sz="1800" dirty="0" err="1"/>
              <a:t>배준열</a:t>
            </a:r>
            <a:endParaRPr lang="en-US" altLang="ko-KR" sz="1800" dirty="0"/>
          </a:p>
          <a:p>
            <a:pPr algn="r"/>
            <a:r>
              <a:rPr lang="en-US" altLang="ko-KR" sz="1800" dirty="0">
                <a:ea typeface="맑은 고딕"/>
              </a:rPr>
              <a:t>202021218 </a:t>
            </a:r>
            <a:r>
              <a:rPr lang="ko-KR" altLang="en-US" sz="1800" dirty="0">
                <a:ea typeface="맑은 고딕"/>
              </a:rPr>
              <a:t>박성빈</a:t>
            </a:r>
          </a:p>
          <a:p>
            <a:pPr algn="r"/>
            <a:r>
              <a:rPr lang="en-US" altLang="ko-KR" sz="1800" dirty="0">
                <a:ea typeface="맑은 고딕"/>
              </a:rPr>
              <a:t>202021247 </a:t>
            </a:r>
            <a:r>
              <a:rPr lang="en-US" altLang="ko-KR" sz="1800" dirty="0" err="1">
                <a:ea typeface="맑은 고딕"/>
              </a:rPr>
              <a:t>호승민</a:t>
            </a:r>
            <a:endParaRPr lang="en-US" altLang="ko-KR" sz="2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BFF155-862A-31F2-7AD2-4B4B206D8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052596"/>
              </p:ext>
            </p:extLst>
          </p:nvPr>
        </p:nvGraphicFramePr>
        <p:xfrm>
          <a:off x="1400649" y="1382667"/>
          <a:ext cx="9390702" cy="5058005"/>
        </p:xfrm>
        <a:graphic>
          <a:graphicData uri="http://schemas.openxmlformats.org/drawingml/2006/table">
            <a:tbl>
              <a:tblPr/>
              <a:tblGrid>
                <a:gridCol w="1909886">
                  <a:extLst>
                    <a:ext uri="{9D8B030D-6E8A-4147-A177-3AD203B41FA5}">
                      <a16:colId xmlns:a16="http://schemas.microsoft.com/office/drawing/2014/main" val="2562025625"/>
                    </a:ext>
                  </a:extLst>
                </a:gridCol>
                <a:gridCol w="3776920">
                  <a:extLst>
                    <a:ext uri="{9D8B030D-6E8A-4147-A177-3AD203B41FA5}">
                      <a16:colId xmlns:a16="http://schemas.microsoft.com/office/drawing/2014/main" val="848960154"/>
                    </a:ext>
                  </a:extLst>
                </a:gridCol>
                <a:gridCol w="3703896">
                  <a:extLst>
                    <a:ext uri="{9D8B030D-6E8A-4147-A177-3AD203B41FA5}">
                      <a16:colId xmlns:a16="http://schemas.microsoft.com/office/drawing/2014/main" val="1393122004"/>
                    </a:ext>
                  </a:extLst>
                </a:gridCol>
              </a:tblGrid>
              <a:tr h="2934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76781"/>
                  </a:ext>
                </a:extLst>
              </a:tr>
              <a:tr h="2934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회원등록된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유저가 애플리케이션 서버에 접속하기 위해 로그인 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13054"/>
                  </a:ext>
                </a:extLst>
              </a:tr>
              <a:tr h="2934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454912"/>
                  </a:ext>
                </a:extLst>
              </a:tr>
              <a:tr h="2934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이미 회원가입된 상태여야한다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95303"/>
                  </a:ext>
                </a:extLst>
              </a:tr>
              <a:tr h="293471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기본흐름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584583"/>
                  </a:ext>
                </a:extLst>
              </a:tr>
              <a:tr h="1952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애플리케이션을 실행한다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비밀번호를 입력한 후 로그인 버튼을 누른다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유스케이스를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종료한다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비밀번호를 입력할 텍스트박스와 로그인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버튼이 담긴 화면을 출력한다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아이디와 비밀번호가 일치하는지 확인한다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10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데이터베이스의 사용자의 상태를 온라인으로 변경한다</a:t>
                      </a:r>
                      <a:r>
                        <a:rPr lang="en-US" altLang="ko-KR" sz="1200" kern="10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200" kern="10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사용자에게 친구 목록과 채팅방으로 들어 갈 수 있는 </a:t>
                      </a:r>
                      <a:r>
                        <a:rPr lang="ko-KR" altLang="en-US" sz="1200" kern="10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메인화면을</a:t>
                      </a:r>
                      <a:r>
                        <a:rPr lang="ko-KR" altLang="en-US" sz="1200" kern="10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띄운다</a:t>
                      </a:r>
                      <a:r>
                        <a:rPr lang="en-US" altLang="ko-KR" sz="1200" kern="10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928202"/>
                  </a:ext>
                </a:extLst>
              </a:tr>
              <a:tr h="50293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가입하지 않은 아이디로 로그인 버튼을 누른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‘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가입된 아이디가 아닙니다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회원가입을 진행해주세요’ 메시지를 띄워준다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772527"/>
                  </a:ext>
                </a:extLst>
              </a:tr>
              <a:tr h="50293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가입한 비밀번호와 다른 비밀번호로 로그인 버튼을 누른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‘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비밀번호가 일치하지 않습니다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 확인해주세요’ 메시지를 띄워준다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875603"/>
                  </a:ext>
                </a:extLst>
              </a:tr>
              <a:tr h="6319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중 하나라도 입력하지 않고 로그인 버튼을 누른경우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‘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비밀번호를 모두 입력해주세요’ 메시지를 띄워준다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989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4EA9E67-8832-68CB-6CEA-3F9D133D94A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F6097E-7309-D4FE-1C43-7BC714AA2030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A6135-2198-343F-7143-F09C3F0B4C6D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98320-1327-C7CB-2CB5-B374FB31F464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1C973-6A04-C079-2761-00CDAE75F11C}"/>
              </a:ext>
            </a:extLst>
          </p:cNvPr>
          <p:cNvSpPr/>
          <p:nvPr/>
        </p:nvSpPr>
        <p:spPr>
          <a:xfrm>
            <a:off x="9999878" y="6582468"/>
            <a:ext cx="2192122" cy="275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9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D2BBB2-F061-7B30-62EC-7927B2A3C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39029"/>
              </p:ext>
            </p:extLst>
          </p:nvPr>
        </p:nvGraphicFramePr>
        <p:xfrm>
          <a:off x="1703792" y="2221152"/>
          <a:ext cx="8784415" cy="3123807"/>
        </p:xfrm>
        <a:graphic>
          <a:graphicData uri="http://schemas.openxmlformats.org/drawingml/2006/table">
            <a:tbl>
              <a:tblPr/>
              <a:tblGrid>
                <a:gridCol w="1433110">
                  <a:extLst>
                    <a:ext uri="{9D8B030D-6E8A-4147-A177-3AD203B41FA5}">
                      <a16:colId xmlns:a16="http://schemas.microsoft.com/office/drawing/2014/main" val="1772136748"/>
                    </a:ext>
                  </a:extLst>
                </a:gridCol>
                <a:gridCol w="3662929">
                  <a:extLst>
                    <a:ext uri="{9D8B030D-6E8A-4147-A177-3AD203B41FA5}">
                      <a16:colId xmlns:a16="http://schemas.microsoft.com/office/drawing/2014/main" val="819914945"/>
                    </a:ext>
                  </a:extLst>
                </a:gridCol>
                <a:gridCol w="3688376">
                  <a:extLst>
                    <a:ext uri="{9D8B030D-6E8A-4147-A177-3AD203B41FA5}">
                      <a16:colId xmlns:a16="http://schemas.microsoft.com/office/drawing/2014/main" val="1492734016"/>
                    </a:ext>
                  </a:extLst>
                </a:gridCol>
              </a:tblGrid>
              <a:tr h="3381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14467"/>
                  </a:ext>
                </a:extLst>
              </a:tr>
              <a:tr h="3381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애플리케이션 사용을 중단하기 위해 로그아웃한다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07523"/>
                  </a:ext>
                </a:extLst>
              </a:tr>
              <a:tr h="3381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79668"/>
                  </a:ext>
                </a:extLst>
              </a:tr>
              <a:tr h="3381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로그인된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상태여야한다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232227"/>
                  </a:ext>
                </a:extLst>
              </a:tr>
              <a:tr h="338116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기본흐름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2648"/>
                  </a:ext>
                </a:extLst>
              </a:tr>
              <a:tr h="1433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로그아웃 버튼을 누른다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데이터베이스의 사용자의 상태를 오프라인으로 변경한다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화면을 띄워준다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1229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3F43773-04D8-744E-5587-C17AA04B283B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3254D4-2112-8BE7-C135-BFD3960B2AD6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1870C4-9070-F3E5-2F80-B67715B875FF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AD19E-0307-F2E6-4E27-5BC597547C1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7B5A5A-1D4C-98EE-5EB3-9520C6AA31B0}"/>
              </a:ext>
            </a:extLst>
          </p:cNvPr>
          <p:cNvSpPr/>
          <p:nvPr/>
        </p:nvSpPr>
        <p:spPr>
          <a:xfrm>
            <a:off x="9999878" y="6386170"/>
            <a:ext cx="2192122" cy="47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6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EA7BFE2-D422-CD3D-EDD9-392F91886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73942"/>
              </p:ext>
            </p:extLst>
          </p:nvPr>
        </p:nvGraphicFramePr>
        <p:xfrm>
          <a:off x="1000189" y="1826497"/>
          <a:ext cx="10191622" cy="4331805"/>
        </p:xfrm>
        <a:graphic>
          <a:graphicData uri="http://schemas.openxmlformats.org/drawingml/2006/table">
            <a:tbl>
              <a:tblPr/>
              <a:tblGrid>
                <a:gridCol w="1295905">
                  <a:extLst>
                    <a:ext uri="{9D8B030D-6E8A-4147-A177-3AD203B41FA5}">
                      <a16:colId xmlns:a16="http://schemas.microsoft.com/office/drawing/2014/main" val="3121370679"/>
                    </a:ext>
                  </a:extLst>
                </a:gridCol>
                <a:gridCol w="4668977">
                  <a:extLst>
                    <a:ext uri="{9D8B030D-6E8A-4147-A177-3AD203B41FA5}">
                      <a16:colId xmlns:a16="http://schemas.microsoft.com/office/drawing/2014/main" val="876625801"/>
                    </a:ext>
                  </a:extLst>
                </a:gridCol>
                <a:gridCol w="4226740">
                  <a:extLst>
                    <a:ext uri="{9D8B030D-6E8A-4147-A177-3AD203B41FA5}">
                      <a16:colId xmlns:a16="http://schemas.microsoft.com/office/drawing/2014/main" val="1255721181"/>
                    </a:ext>
                  </a:extLst>
                </a:gridCol>
              </a:tblGrid>
              <a:tr h="34129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친구추가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418337"/>
                  </a:ext>
                </a:extLst>
              </a:tr>
              <a:tr h="34129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채팅을 위해 친구를 추가한다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930286"/>
                  </a:ext>
                </a:extLst>
              </a:tr>
              <a:tr h="34129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474270"/>
                  </a:ext>
                </a:extLst>
              </a:tr>
              <a:tr h="34129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기본흐름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549657"/>
                  </a:ext>
                </a:extLst>
              </a:tr>
              <a:tr h="11285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사용자는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메인화면의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친구 추가 버튼을 누른다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추가하고자 하는 친구의 아이디를 입력하고 친구추가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유스케이스를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종료한다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사용자에게 친구추가 할 회원의 아이디를 받아올 텍스트 박스와 친구 추가 버튼이 포함된 화면을 띄운다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입력한 친구를 추가한다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944594"/>
                  </a:ext>
                </a:extLst>
              </a:tr>
              <a:tr h="6133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아이디를 입력하지 않고 친구 추가 버튼을 누른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‘친구 추가할 회원의 아이디가 입력되지 않았습니다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.’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메시지를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940356"/>
                  </a:ext>
                </a:extLst>
              </a:tr>
              <a:tr h="48183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친구 추가된 회원의 아이디를 입력한 후에 친구추가 버튼을 누른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‘이미 친구 추가된 회원입니다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.’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메시지를 띄운다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54798"/>
                  </a:ext>
                </a:extLst>
              </a:tr>
              <a:tr h="34129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가입되지 않은 아이디를 입력한 후 친구 추가 버튼을 누른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‘해당 아이디의 사용자를 찾을 수 없습니다’ 메시지를 띄운다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794633"/>
                  </a:ext>
                </a:extLst>
              </a:tr>
              <a:tr h="34129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본인의 아이디로 친구추가를 시도할 경우</a:t>
                      </a: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2. ‘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본인은 친구로 추가할 수 없습니다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＇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메시지를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47575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721C0A7-F116-0994-9D34-7E51F76822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9C83DA-D4DB-9695-BDA1-C45D493303AE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0814E-D547-2B69-44BB-537BB49695A5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1933F-8088-DB77-5390-9ADD60BB70DA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2DD77C-3777-A062-3C6F-F668F4DD1705}"/>
              </a:ext>
            </a:extLst>
          </p:cNvPr>
          <p:cNvSpPr/>
          <p:nvPr/>
        </p:nvSpPr>
        <p:spPr>
          <a:xfrm>
            <a:off x="9999878" y="6386170"/>
            <a:ext cx="2192122" cy="47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18B7E3-6623-27F7-9B2B-A1034C0F4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66595"/>
              </p:ext>
            </p:extLst>
          </p:nvPr>
        </p:nvGraphicFramePr>
        <p:xfrm>
          <a:off x="885718" y="1516916"/>
          <a:ext cx="10420564" cy="4926270"/>
        </p:xfrm>
        <a:graphic>
          <a:graphicData uri="http://schemas.openxmlformats.org/drawingml/2006/table">
            <a:tbl>
              <a:tblPr/>
              <a:tblGrid>
                <a:gridCol w="1312475">
                  <a:extLst>
                    <a:ext uri="{9D8B030D-6E8A-4147-A177-3AD203B41FA5}">
                      <a16:colId xmlns:a16="http://schemas.microsoft.com/office/drawing/2014/main" val="2831924835"/>
                    </a:ext>
                  </a:extLst>
                </a:gridCol>
                <a:gridCol w="4820920">
                  <a:extLst>
                    <a:ext uri="{9D8B030D-6E8A-4147-A177-3AD203B41FA5}">
                      <a16:colId xmlns:a16="http://schemas.microsoft.com/office/drawing/2014/main" val="2975214613"/>
                    </a:ext>
                  </a:extLst>
                </a:gridCol>
                <a:gridCol w="4287169">
                  <a:extLst>
                    <a:ext uri="{9D8B030D-6E8A-4147-A177-3AD203B41FA5}">
                      <a16:colId xmlns:a16="http://schemas.microsoft.com/office/drawing/2014/main" val="3262403098"/>
                    </a:ext>
                  </a:extLst>
                </a:gridCol>
              </a:tblGrid>
              <a:tr h="2436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 생성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98537"/>
                  </a:ext>
                </a:extLst>
              </a:tr>
              <a:tr h="2436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원하는 사용자와 채팅하기 위해 채팅방을 생성한다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940606"/>
                  </a:ext>
                </a:extLst>
              </a:tr>
              <a:tr h="2436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320899"/>
                  </a:ext>
                </a:extLst>
              </a:tr>
              <a:tr h="2436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채팅할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사용자와 친구 추가된 상태여야 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90353"/>
                  </a:ext>
                </a:extLst>
              </a:tr>
              <a:tr h="24368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기본흐름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391621"/>
                  </a:ext>
                </a:extLst>
              </a:tr>
              <a:tr h="16248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만들기 버튼을 클릭한다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채팅할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친구를 선택하고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채팅방의 이름을 설정한 후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만들기 버튼을 클릭한다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유스케이스를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종료한다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채팅할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사용자를 선택할 친구목록과 채팅방의 이름을 입력하는 텍스트박스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버튼으로 이루어진 화면을 띄워준다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유저들로 이루어진 채팅방을 입력한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이름으로 설정하여 데이터베이스에 추가한다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361913"/>
                  </a:ext>
                </a:extLst>
              </a:tr>
              <a:tr h="92639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친구를 추가하지 않고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생성을 눌렀을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‘초대할 친구를 한 명 이상 선택해주세요’ 메시지를 출력한다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833935"/>
                  </a:ext>
                </a:extLst>
              </a:tr>
              <a:tr h="4409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채팅방의 이름을 설정하지 않고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생성을 눌렀을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이름을 설정해주세요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.’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메시지를 출력한다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815312"/>
                  </a:ext>
                </a:extLst>
              </a:tr>
              <a:tr h="7155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존재하는 채팅방의 이름을 입력한 후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생성 버튼을 눌렀을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‘이미 존재하는 </a:t>
                      </a:r>
                      <a:r>
                        <a:rPr lang="ko-KR" altLang="en-US" sz="1200" kern="10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채팅방이름입니다</a:t>
                      </a:r>
                      <a:r>
                        <a:rPr lang="en-US" altLang="ko-KR" sz="1200" kern="10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1200" kern="10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메시지를 출력한다</a:t>
                      </a:r>
                      <a:r>
                        <a:rPr lang="en-US" altLang="ko-KR" sz="1200" kern="10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19385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FEF8E86-B366-1D02-62E2-F10F90A4ADE3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5481B-27CC-FAD1-451E-66F15F3BB7C9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C641A-25B2-C534-3394-B4997978D001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76712-18B9-9757-A12E-906B532D6C68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C9BE74-3B0E-51C7-E344-AB56911EB604}"/>
              </a:ext>
            </a:extLst>
          </p:cNvPr>
          <p:cNvSpPr/>
          <p:nvPr/>
        </p:nvSpPr>
        <p:spPr>
          <a:xfrm>
            <a:off x="9999878" y="6521912"/>
            <a:ext cx="2192122" cy="33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8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0469BAD1-C19A-F255-AB82-47E7BC0219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6878559"/>
                  </p:ext>
                </p:extLst>
              </p:nvPr>
            </p:nvGraphicFramePr>
            <p:xfrm>
              <a:off x="812267" y="1943930"/>
              <a:ext cx="10567466" cy="3818873"/>
            </p:xfrm>
            <a:graphic>
              <a:graphicData uri="http://schemas.openxmlformats.org/drawingml/2006/table">
                <a:tbl>
                  <a:tblPr/>
                  <a:tblGrid>
                    <a:gridCol w="1585154">
                      <a:extLst>
                        <a:ext uri="{9D8B030D-6E8A-4147-A177-3AD203B41FA5}">
                          <a16:colId xmlns:a16="http://schemas.microsoft.com/office/drawing/2014/main" val="3084274176"/>
                        </a:ext>
                      </a:extLst>
                    </a:gridCol>
                    <a:gridCol w="4677218">
                      <a:extLst>
                        <a:ext uri="{9D8B030D-6E8A-4147-A177-3AD203B41FA5}">
                          <a16:colId xmlns:a16="http://schemas.microsoft.com/office/drawing/2014/main" val="36289157"/>
                        </a:ext>
                      </a:extLst>
                    </a:gridCol>
                    <a:gridCol w="4305094">
                      <a:extLst>
                        <a:ext uri="{9D8B030D-6E8A-4147-A177-3AD203B41FA5}">
                          <a16:colId xmlns:a16="http://schemas.microsoft.com/office/drawing/2014/main" val="2688154429"/>
                        </a:ext>
                      </a:extLst>
                    </a:gridCol>
                  </a:tblGrid>
                  <a:tr h="283347"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유스케이스</a:t>
                          </a:r>
                          <a:endParaRPr lang="ko-KR" altLang="en-US" sz="1200" kern="10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1:N </a:t>
                          </a:r>
                          <a:r>
                            <a:rPr lang="ko-KR" altLang="en-US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대화 </a:t>
                          </a:r>
                          <a:r>
                            <a:rPr lang="en-US" altLang="ko-KR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en-US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N</a:t>
                          </a:r>
                          <a:r>
                            <a:rPr lang="en-US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kern="10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1)</a:t>
                          </a:r>
                          <a:endParaRPr lang="en-US" sz="1200" kern="10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4034241"/>
                      </a:ext>
                    </a:extLst>
                  </a:tr>
                  <a:tr h="283347"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설명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생성된 채팅방의 사람들과 </a:t>
                          </a:r>
                          <a:r>
                            <a:rPr lang="en-US" altLang="ko-KR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1:N </a:t>
                          </a: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대화를 한다</a:t>
                          </a:r>
                          <a:r>
                            <a:rPr lang="en-US" altLang="ko-KR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7795459"/>
                      </a:ext>
                    </a:extLst>
                  </a:tr>
                  <a:tr h="283347"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관련 액터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회원</a:t>
                          </a:r>
                          <a:endParaRPr lang="ko-KR" altLang="en-US" sz="1200" kern="10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982000"/>
                      </a:ext>
                    </a:extLst>
                  </a:tr>
                  <a:tr h="283347"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사전 조건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채팅할</a:t>
                          </a:r>
                          <a:r>
                            <a:rPr lang="ko-KR" altLang="en-US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채팅방이 이미 </a:t>
                          </a:r>
                          <a:r>
                            <a:rPr lang="ko-KR" altLang="en-US" sz="1200" kern="10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생성되어있는</a:t>
                          </a:r>
                          <a:r>
                            <a:rPr lang="ko-KR" altLang="en-US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ko-KR" altLang="en-US" sz="1200" kern="10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상태여야한다</a:t>
                          </a:r>
                          <a:r>
                            <a:rPr lang="en-US" altLang="ko-KR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10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5289377"/>
                      </a:ext>
                    </a:extLst>
                  </a:tr>
                  <a:tr h="283347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기본흐름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액터</a:t>
                          </a:r>
                          <a:endParaRPr lang="ko-KR" altLang="en-US" sz="1200" kern="10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시스템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3507172"/>
                      </a:ext>
                    </a:extLst>
                  </a:tr>
                  <a:tr h="165993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just" fontAlgn="base" latinLnBrk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채팅 할 채팅방을 선택한다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보낼 메시지를 입력하고 보내기 버튼을 누르거나 </a:t>
                          </a: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엔터를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누른다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 </a:t>
                          </a: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유스케이스를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종료한다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선택한 채팅방의 데이터베이스에서 이전의 메시지 기록이 있다면 메시지 기록을 출력한다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데이터베이스에 해당 채팅방에 사용자의 메시지를 저장하고 해당 채팅방에 소속된 모든 사람들에게 메시지를 출력한다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7712209"/>
                      </a:ext>
                    </a:extLst>
                  </a:tr>
                  <a:tr h="742208"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예외흐름 </a:t>
                          </a:r>
                          <a:r>
                            <a:rPr lang="en-US" altLang="ko-KR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아무것도 입력하지 않거나 공백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스페이스바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으로 이루어진 메시지 전송을 시도할 경우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메시지를 전송하지 않고 메시지 입력창을 비운다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76713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0469BAD1-C19A-F255-AB82-47E7BC0219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6878559"/>
                  </p:ext>
                </p:extLst>
              </p:nvPr>
            </p:nvGraphicFramePr>
            <p:xfrm>
              <a:off x="812267" y="1943930"/>
              <a:ext cx="10567466" cy="3818873"/>
            </p:xfrm>
            <a:graphic>
              <a:graphicData uri="http://schemas.openxmlformats.org/drawingml/2006/table">
                <a:tbl>
                  <a:tblPr/>
                  <a:tblGrid>
                    <a:gridCol w="1585154">
                      <a:extLst>
                        <a:ext uri="{9D8B030D-6E8A-4147-A177-3AD203B41FA5}">
                          <a16:colId xmlns:a16="http://schemas.microsoft.com/office/drawing/2014/main" val="3084274176"/>
                        </a:ext>
                      </a:extLst>
                    </a:gridCol>
                    <a:gridCol w="4677218">
                      <a:extLst>
                        <a:ext uri="{9D8B030D-6E8A-4147-A177-3AD203B41FA5}">
                          <a16:colId xmlns:a16="http://schemas.microsoft.com/office/drawing/2014/main" val="36289157"/>
                        </a:ext>
                      </a:extLst>
                    </a:gridCol>
                    <a:gridCol w="4305094">
                      <a:extLst>
                        <a:ext uri="{9D8B030D-6E8A-4147-A177-3AD203B41FA5}">
                          <a16:colId xmlns:a16="http://schemas.microsoft.com/office/drawing/2014/main" val="2688154429"/>
                        </a:ext>
                      </a:extLst>
                    </a:gridCol>
                  </a:tblGrid>
                  <a:tr h="283347"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유스케이스</a:t>
                          </a:r>
                          <a:endParaRPr lang="ko-KR" altLang="en-US" sz="1200" kern="10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707" t="-10638" r="-68" b="-12382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4034241"/>
                      </a:ext>
                    </a:extLst>
                  </a:tr>
                  <a:tr h="283347"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설명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생성된 채팅방의 사람들과 </a:t>
                          </a:r>
                          <a:r>
                            <a:rPr lang="en-US" altLang="ko-KR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1:N </a:t>
                          </a: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대화를 한다</a:t>
                          </a:r>
                          <a:r>
                            <a:rPr lang="en-US" altLang="ko-KR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7795459"/>
                      </a:ext>
                    </a:extLst>
                  </a:tr>
                  <a:tr h="283347"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관련 액터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회원</a:t>
                          </a:r>
                          <a:endParaRPr lang="ko-KR" altLang="en-US" sz="1200" kern="10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2982000"/>
                      </a:ext>
                    </a:extLst>
                  </a:tr>
                  <a:tr h="283347"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사전 조건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채팅할</a:t>
                          </a:r>
                          <a:r>
                            <a:rPr lang="ko-KR" altLang="en-US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채팅방이 이미 </a:t>
                          </a:r>
                          <a:r>
                            <a:rPr lang="ko-KR" altLang="en-US" sz="1200" kern="10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생성되어있는</a:t>
                          </a:r>
                          <a:r>
                            <a:rPr lang="ko-KR" altLang="en-US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ko-KR" altLang="en-US" sz="1200" kern="10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상태여야한다</a:t>
                          </a:r>
                          <a:r>
                            <a:rPr lang="en-US" altLang="ko-KR" sz="1200" kern="10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10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5289377"/>
                      </a:ext>
                    </a:extLst>
                  </a:tr>
                  <a:tr h="283347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기본흐름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액터</a:t>
                          </a:r>
                          <a:endParaRPr lang="ko-KR" altLang="en-US" sz="1200" kern="10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시스템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3507172"/>
                      </a:ext>
                    </a:extLst>
                  </a:tr>
                  <a:tr h="165993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just" fontAlgn="base" latinLnBrk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채팅 할 채팅방을 선택한다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보낼 메시지를 입력하고 보내기 버튼을 누르거나 </a:t>
                          </a: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엔터를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누른다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 </a:t>
                          </a: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유스케이스를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종료한다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선택한 채팅방의 데이터베이스에서 이전의 메시지 기록이 있다면 메시지 기록을 출력한다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데이터베이스에 해당 채팅방에 사용자의 메시지를 저장하고 해당 채팅방에 소속된 모든 사람들에게 메시지를 출력한다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7712209"/>
                      </a:ext>
                    </a:extLst>
                  </a:tr>
                  <a:tr h="742208"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예외흐름 </a:t>
                          </a:r>
                          <a:r>
                            <a:rPr lang="en-US" altLang="ko-KR" sz="1200" kern="10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200" kern="10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아무것도 입력하지 않거나 공백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스페이스바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으로 이루어진 메시지 전송을 시도할 경우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2. 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메시지를 전송하지 않고 메시지 입력창을 비운다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</a:endParaRPr>
                        </a:p>
                      </a:txBody>
                      <a:tcPr marL="64770" marR="64770" marT="17907" marB="17907">
                        <a:lnL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A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76713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5474FF34-C96F-4ADA-49B1-C7D8A8A55F32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5719E9-7FEB-5B19-EE87-161F1FCFDBB4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52E3C-F934-901C-C940-0947112F280D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97E8-EA26-2AD9-7772-55E87B972F0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27B8A8-4928-FDBD-5A72-6CCCB61AA75A}"/>
              </a:ext>
            </a:extLst>
          </p:cNvPr>
          <p:cNvSpPr/>
          <p:nvPr/>
        </p:nvSpPr>
        <p:spPr>
          <a:xfrm>
            <a:off x="9999878" y="6386170"/>
            <a:ext cx="2192122" cy="47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CADE068-E1B7-D7E5-7B4C-BBECEE43A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678183"/>
              </p:ext>
            </p:extLst>
          </p:nvPr>
        </p:nvGraphicFramePr>
        <p:xfrm>
          <a:off x="1226875" y="1893379"/>
          <a:ext cx="9738250" cy="3958375"/>
        </p:xfrm>
        <a:graphic>
          <a:graphicData uri="http://schemas.openxmlformats.org/drawingml/2006/table">
            <a:tbl>
              <a:tblPr/>
              <a:tblGrid>
                <a:gridCol w="1717539">
                  <a:extLst>
                    <a:ext uri="{9D8B030D-6E8A-4147-A177-3AD203B41FA5}">
                      <a16:colId xmlns:a16="http://schemas.microsoft.com/office/drawing/2014/main" val="454114130"/>
                    </a:ext>
                  </a:extLst>
                </a:gridCol>
                <a:gridCol w="3927562">
                  <a:extLst>
                    <a:ext uri="{9D8B030D-6E8A-4147-A177-3AD203B41FA5}">
                      <a16:colId xmlns:a16="http://schemas.microsoft.com/office/drawing/2014/main" val="3259025066"/>
                    </a:ext>
                  </a:extLst>
                </a:gridCol>
                <a:gridCol w="4093149">
                  <a:extLst>
                    <a:ext uri="{9D8B030D-6E8A-4147-A177-3AD203B41FA5}">
                      <a16:colId xmlns:a16="http://schemas.microsoft.com/office/drawing/2014/main" val="3392319857"/>
                    </a:ext>
                  </a:extLst>
                </a:gridCol>
              </a:tblGrid>
              <a:tr h="4284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친구상태 실시간 확인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35683"/>
                  </a:ext>
                </a:extLst>
              </a:tr>
              <a:tr h="4284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친구추가된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사용자가 온라인인지 상태를 확인한다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94207"/>
                  </a:ext>
                </a:extLst>
              </a:tr>
              <a:tr h="4284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069134"/>
                  </a:ext>
                </a:extLst>
              </a:tr>
              <a:tr h="4284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상태를 확인할 사람과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친구추가된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상태여야한다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373839"/>
                  </a:ext>
                </a:extLst>
              </a:tr>
              <a:tr h="42844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기본흐름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221856"/>
                  </a:ext>
                </a:extLst>
              </a:tr>
              <a:tr h="1816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로그인하여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메인화면으로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들어오거나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버튼을 누른다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유스케이스를종료한다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사용자와 친구관계로 맺어진 사용자들의 목록과 현재 상태를 메인 화면의 친구목록에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180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96734D6-22B3-845A-E06C-A672F0DCEF1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EBC148-A400-C888-C743-9136FBE6587E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FE674-A26E-AE16-F2A5-84EBA46F0C5C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16E04-FE6F-A291-3031-079CA28ECDC8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954482-3A4E-077C-AF24-785CBC6A9B47}"/>
              </a:ext>
            </a:extLst>
          </p:cNvPr>
          <p:cNvSpPr/>
          <p:nvPr/>
        </p:nvSpPr>
        <p:spPr>
          <a:xfrm>
            <a:off x="9999878" y="6386170"/>
            <a:ext cx="2192122" cy="47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02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068F70-0FE5-3A7E-1911-385FE19C0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41032"/>
              </p:ext>
            </p:extLst>
          </p:nvPr>
        </p:nvGraphicFramePr>
        <p:xfrm>
          <a:off x="552071" y="1328166"/>
          <a:ext cx="11087857" cy="5241764"/>
        </p:xfrm>
        <a:graphic>
          <a:graphicData uri="http://schemas.openxmlformats.org/drawingml/2006/table">
            <a:tbl>
              <a:tblPr/>
              <a:tblGrid>
                <a:gridCol w="1355745">
                  <a:extLst>
                    <a:ext uri="{9D8B030D-6E8A-4147-A177-3AD203B41FA5}">
                      <a16:colId xmlns:a16="http://schemas.microsoft.com/office/drawing/2014/main" val="480840314"/>
                    </a:ext>
                  </a:extLst>
                </a:gridCol>
                <a:gridCol w="4876772">
                  <a:extLst>
                    <a:ext uri="{9D8B030D-6E8A-4147-A177-3AD203B41FA5}">
                      <a16:colId xmlns:a16="http://schemas.microsoft.com/office/drawing/2014/main" val="2380154267"/>
                    </a:ext>
                  </a:extLst>
                </a:gridCol>
                <a:gridCol w="4855340">
                  <a:extLst>
                    <a:ext uri="{9D8B030D-6E8A-4147-A177-3AD203B41FA5}">
                      <a16:colId xmlns:a16="http://schemas.microsoft.com/office/drawing/2014/main" val="3542019934"/>
                    </a:ext>
                  </a:extLst>
                </a:gridCol>
              </a:tblGrid>
              <a:tr h="273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 체크리스트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779141"/>
                  </a:ext>
                </a:extLst>
              </a:tr>
              <a:tr h="273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 내의 모든 사람들과 공용으로 체크리스트를 사용한다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61287"/>
                  </a:ext>
                </a:extLst>
              </a:tr>
              <a:tr h="273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 체크리스트를 사용하기 위해서는 채팅방에 소속된 상태여야 한다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1448"/>
                  </a:ext>
                </a:extLst>
              </a:tr>
              <a:tr h="273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81936"/>
                  </a:ext>
                </a:extLst>
              </a:tr>
              <a:tr h="27309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기본흐름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281270"/>
                  </a:ext>
                </a:extLst>
              </a:tr>
              <a:tr h="37374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사용자는 원하는 채팅방을 클릭하여 접속하거나 할 일 화면의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28600" marR="0" indent="-228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 목록의 추가버튼을 클릭한다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일의 이름을 입력하고 추가 버튼을 클릭한다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 수정을 위해 수정할 할 일을 선택하고 수정 버튼을 클릭한다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일의 수정할 이름을 입력하고 수정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일을 완료했을 시 해당 할 일을 선택한 후 완료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유스케이스를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종료한다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데이터베이스에서 사용자가 선택한 채팅방에 저장된 할 일의 목록을 가져와 할 일 목록에 출력한다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추가할 할 일의 이름을 입력할 칸을 추가 버튼과 함께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받은 이름을 해당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할 일로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일의 수정할 이름을 작성할 텍스트박스와 수정 버튼을 띄운다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 이름을 변경하여 데이터베이스에 저장한다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 목록과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해당 할 일을 삭제한다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31354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F8C686D-F61E-0D0E-FF6B-4EA93C32C1C2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3EB389-400B-2BC6-3C9B-0BA1A7FDBAD8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620F3-8C96-0E78-A5A9-08278F75AC42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CBFC2-E926-E565-1391-E77586F55051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98DDC9-80E3-0D65-967B-98B639829AB7}"/>
              </a:ext>
            </a:extLst>
          </p:cNvPr>
          <p:cNvSpPr/>
          <p:nvPr/>
        </p:nvSpPr>
        <p:spPr>
          <a:xfrm>
            <a:off x="9999878" y="6630914"/>
            <a:ext cx="2192122" cy="227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9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F0E7DF5-4F73-4FC2-973A-6AB3F03F8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330064"/>
              </p:ext>
            </p:extLst>
          </p:nvPr>
        </p:nvGraphicFramePr>
        <p:xfrm>
          <a:off x="730593" y="1767816"/>
          <a:ext cx="10730814" cy="4041175"/>
        </p:xfrm>
        <a:graphic>
          <a:graphicData uri="http://schemas.openxmlformats.org/drawingml/2006/table">
            <a:tbl>
              <a:tblPr/>
              <a:tblGrid>
                <a:gridCol w="1538369">
                  <a:extLst>
                    <a:ext uri="{9D8B030D-6E8A-4147-A177-3AD203B41FA5}">
                      <a16:colId xmlns:a16="http://schemas.microsoft.com/office/drawing/2014/main" val="2383599405"/>
                    </a:ext>
                  </a:extLst>
                </a:gridCol>
                <a:gridCol w="4695320">
                  <a:extLst>
                    <a:ext uri="{9D8B030D-6E8A-4147-A177-3AD203B41FA5}">
                      <a16:colId xmlns:a16="http://schemas.microsoft.com/office/drawing/2014/main" val="47617863"/>
                    </a:ext>
                  </a:extLst>
                </a:gridCol>
                <a:gridCol w="4497125">
                  <a:extLst>
                    <a:ext uri="{9D8B030D-6E8A-4147-A177-3AD203B41FA5}">
                      <a16:colId xmlns:a16="http://schemas.microsoft.com/office/drawing/2014/main" val="2459048135"/>
                    </a:ext>
                  </a:extLst>
                </a:gridCol>
              </a:tblGrid>
              <a:tr h="3142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 체크리스트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907437"/>
                  </a:ext>
                </a:extLst>
              </a:tr>
              <a:tr h="3142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 내의 모든 사람들과 공용으로 체크리스트를 사용한다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294301"/>
                  </a:ext>
                </a:extLst>
              </a:tr>
              <a:tr h="3142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 체크리스트를 사용하기 위해서는 채팅방에 소속된 상태여야 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85297"/>
                  </a:ext>
                </a:extLst>
              </a:tr>
              <a:tr h="3142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220573"/>
                  </a:ext>
                </a:extLst>
              </a:tr>
              <a:tr h="31428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551537"/>
                  </a:ext>
                </a:extLst>
              </a:tr>
              <a:tr h="823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일을 입력하지 않고 추가버튼을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＇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일이 입력되지 않았습니다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메시지를 띄운다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398815"/>
                  </a:ext>
                </a:extLst>
              </a:tr>
              <a:tr h="82325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이름을 입력하지 않고 수정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일을 수정하지 않고 수정하는 창을 종료한다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62821"/>
                  </a:ext>
                </a:extLst>
              </a:tr>
              <a:tr h="82325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있는 리스트와 같은 이름의 리스트를 추가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‘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일 목록에 이미 존재하는 항목입니다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메시지를 출력한다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72462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A90AAC9-3DDA-C76E-6598-822796860E97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93376E-B92A-37E0-9204-BD99C5F1A8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60303-5B10-F0D1-649F-7A558291DF96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E98F6-F6D1-2F38-9510-19E61FD6950B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F99A3E-11E4-61E9-93C4-8116C098A575}"/>
              </a:ext>
            </a:extLst>
          </p:cNvPr>
          <p:cNvSpPr/>
          <p:nvPr/>
        </p:nvSpPr>
        <p:spPr>
          <a:xfrm>
            <a:off x="9999878" y="6386170"/>
            <a:ext cx="2192122" cy="47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1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F5BB60-CDEE-92EB-B907-488D6DCE3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899807"/>
              </p:ext>
            </p:extLst>
          </p:nvPr>
        </p:nvGraphicFramePr>
        <p:xfrm>
          <a:off x="765480" y="1524741"/>
          <a:ext cx="10661039" cy="4752427"/>
        </p:xfrm>
        <a:graphic>
          <a:graphicData uri="http://schemas.openxmlformats.org/drawingml/2006/table">
            <a:tbl>
              <a:tblPr/>
              <a:tblGrid>
                <a:gridCol w="1202599">
                  <a:extLst>
                    <a:ext uri="{9D8B030D-6E8A-4147-A177-3AD203B41FA5}">
                      <a16:colId xmlns:a16="http://schemas.microsoft.com/office/drawing/2014/main" val="3328248110"/>
                    </a:ext>
                  </a:extLst>
                </a:gridCol>
                <a:gridCol w="4783947">
                  <a:extLst>
                    <a:ext uri="{9D8B030D-6E8A-4147-A177-3AD203B41FA5}">
                      <a16:colId xmlns:a16="http://schemas.microsoft.com/office/drawing/2014/main" val="2680094538"/>
                    </a:ext>
                  </a:extLst>
                </a:gridCol>
                <a:gridCol w="4674493">
                  <a:extLst>
                    <a:ext uri="{9D8B030D-6E8A-4147-A177-3AD203B41FA5}">
                      <a16:colId xmlns:a16="http://schemas.microsoft.com/office/drawing/2014/main" val="607636282"/>
                    </a:ext>
                  </a:extLst>
                </a:gridCol>
              </a:tblGrid>
              <a:tr h="3168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공부 시간 측정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43666"/>
                  </a:ext>
                </a:extLst>
              </a:tr>
              <a:tr h="3168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스톱워치를 통해 당일의 공부시간을 측정한다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13192"/>
                  </a:ext>
                </a:extLst>
              </a:tr>
              <a:tr h="3168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183777"/>
                  </a:ext>
                </a:extLst>
              </a:tr>
              <a:tr h="31688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기본흐름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59144"/>
                  </a:ext>
                </a:extLst>
              </a:tr>
              <a:tr h="3484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사용자는 메인 화면의 시간측정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사용자는 시간 측정을 위해 공부 시작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사용자는 시간이 흐르는 도중 측정을 잠시 멈추기 위해 일시정지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사용자는 일시정지 후 이어서 측정을 하기 위해 측정시작버튼을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사용자는 시간측정을 종료하기 위해 공부완료 버튼을 클릭한다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유스케이스를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종료한다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단위의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스탑워치와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공부시작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일시중지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공부 완료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공부시간 확인 버튼이 포함된 화면을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스톱워치를 작동시켜 시간이 흘러가는 것을 보여준다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스톱워치를 멈춘다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멈췄던 시간부터 다시 스톱워치를 시작한다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측정된 시간을 시작 날짜 기준으로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 시간과 공유버튼이 있는 새로운 화면을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0097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8DE279B-6EFB-92B9-EB4C-DE5C603A50A1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EE755C-1611-95A3-52E8-6E4D21CB6A0E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BBB1D-67DE-AD22-7758-4BB5988F5260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F4F9B-9C5A-553C-8487-6353ADBCB864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0B67B3-141F-FDBF-D27E-AB9E95783A42}"/>
              </a:ext>
            </a:extLst>
          </p:cNvPr>
          <p:cNvSpPr/>
          <p:nvPr/>
        </p:nvSpPr>
        <p:spPr>
          <a:xfrm>
            <a:off x="9999878" y="6606690"/>
            <a:ext cx="2192122" cy="25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9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92D6B6-D9F6-F340-93C3-195363080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13100"/>
              </p:ext>
            </p:extLst>
          </p:nvPr>
        </p:nvGraphicFramePr>
        <p:xfrm>
          <a:off x="523450" y="1990229"/>
          <a:ext cx="11145099" cy="3494440"/>
        </p:xfrm>
        <a:graphic>
          <a:graphicData uri="http://schemas.openxmlformats.org/drawingml/2006/table">
            <a:tbl>
              <a:tblPr/>
              <a:tblGrid>
                <a:gridCol w="1399302">
                  <a:extLst>
                    <a:ext uri="{9D8B030D-6E8A-4147-A177-3AD203B41FA5}">
                      <a16:colId xmlns:a16="http://schemas.microsoft.com/office/drawing/2014/main" val="3425860594"/>
                    </a:ext>
                  </a:extLst>
                </a:gridCol>
                <a:gridCol w="4943683">
                  <a:extLst>
                    <a:ext uri="{9D8B030D-6E8A-4147-A177-3AD203B41FA5}">
                      <a16:colId xmlns:a16="http://schemas.microsoft.com/office/drawing/2014/main" val="1177402996"/>
                    </a:ext>
                  </a:extLst>
                </a:gridCol>
                <a:gridCol w="4802114">
                  <a:extLst>
                    <a:ext uri="{9D8B030D-6E8A-4147-A177-3AD203B41FA5}">
                      <a16:colId xmlns:a16="http://schemas.microsoft.com/office/drawing/2014/main" val="50088278"/>
                    </a:ext>
                  </a:extLst>
                </a:gridCol>
              </a:tblGrid>
              <a:tr h="33261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공부 시간 측정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575935"/>
                  </a:ext>
                </a:extLst>
              </a:tr>
              <a:tr h="33261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스톱워치를 통해 당일의 공부시간을 측정한다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461111"/>
                  </a:ext>
                </a:extLst>
              </a:tr>
              <a:tr h="33261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918818"/>
                  </a:ext>
                </a:extLst>
              </a:tr>
              <a:tr h="332611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530825"/>
                  </a:ext>
                </a:extLst>
              </a:tr>
              <a:tr h="742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당일에 측정 종료를 마친 후에 다시 측정을 시도한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 측정한 시간을 당일 저장된 시간에 더하여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36191"/>
                  </a:ext>
                </a:extLst>
              </a:tr>
              <a:tr h="65400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측정시작 버튼을 누르지 않고 측정종료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‘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측정된 시간이 없습니다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메시지를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16827"/>
                  </a:ext>
                </a:extLst>
              </a:tr>
              <a:tr h="6107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일시정지 버튼을 눌러 시간이 멈춘 상태로 측정 종료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스톱워치 상에 멈춰 있는 시간 그대로 측정 시작한 날짜 기준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저장하고 공부 시간 확인 화면을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45430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10B88A9-330D-D1C8-6E8B-FE999F81DA7C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C96C25-87BD-6491-60D1-914B5A77A35A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213555-3290-7C1B-E6E5-B9D01BFDEFC6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14C08-C430-D22C-37F7-C3CDCA4CDA85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3EEFA2-1E0A-2C12-410D-8F92EC39811A}"/>
              </a:ext>
            </a:extLst>
          </p:cNvPr>
          <p:cNvSpPr/>
          <p:nvPr/>
        </p:nvSpPr>
        <p:spPr>
          <a:xfrm>
            <a:off x="9999878" y="6386170"/>
            <a:ext cx="2192122" cy="47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38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05778" y="934720"/>
            <a:ext cx="6186221" cy="5923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304084" y="1144702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4205" y="1461105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애플리케이션 컨셉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1949515"/>
            <a:ext cx="3896969" cy="701040"/>
            <a:chOff x="294640" y="1391920"/>
            <a:chExt cx="389696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4205" y="1461105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8" y="1511607"/>
              <a:ext cx="3053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다이어그램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2726703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4205" y="1461105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시퀀스 다이어그램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304084" y="3537926"/>
            <a:ext cx="3362689" cy="701040"/>
            <a:chOff x="294640" y="1391920"/>
            <a:chExt cx="3362689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4205" y="1461105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다이어그램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304084" y="4330622"/>
            <a:ext cx="3750665" cy="701040"/>
            <a:chOff x="294640" y="1391920"/>
            <a:chExt cx="3750665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4205" y="1461105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8" y="1511607"/>
              <a:ext cx="290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3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</a:t>
              </a:r>
              <a:r>
                <a:rPr lang="en-US" altLang="ko-KR" sz="2400" spc="-3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47FDDB-89B1-5979-A212-ACC242592CB7}"/>
              </a:ext>
            </a:extLst>
          </p:cNvPr>
          <p:cNvSpPr/>
          <p:nvPr/>
        </p:nvSpPr>
        <p:spPr>
          <a:xfrm>
            <a:off x="6005779" y="0"/>
            <a:ext cx="6186220" cy="6352416"/>
          </a:xfrm>
          <a:prstGeom prst="rect">
            <a:avLst/>
          </a:prstGeom>
          <a:gradFill flip="none" rotWithShape="1">
            <a:gsLst>
              <a:gs pos="0">
                <a:srgbClr val="FFDE5B"/>
              </a:gs>
              <a:gs pos="47000">
                <a:srgbClr val="FFD124"/>
              </a:gs>
              <a:gs pos="66000">
                <a:srgbClr val="FFC803"/>
              </a:gs>
              <a:gs pos="100000">
                <a:srgbClr val="FFC3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29DD14-FE7B-F0AC-A6AA-5C10A756B298}"/>
              </a:ext>
            </a:extLst>
          </p:cNvPr>
          <p:cNvGrpSpPr/>
          <p:nvPr/>
        </p:nvGrpSpPr>
        <p:grpSpPr>
          <a:xfrm>
            <a:off x="294640" y="6017902"/>
            <a:ext cx="5093274" cy="701040"/>
            <a:chOff x="294640" y="1391920"/>
            <a:chExt cx="5093274" cy="70104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8B2E01-8C21-0E8E-797C-5C80993C06E5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871871-F40E-67A5-3FBB-5279A7B04295}"/>
                </a:ext>
              </a:extLst>
            </p:cNvPr>
            <p:cNvSpPr txBox="1"/>
            <p:nvPr/>
          </p:nvSpPr>
          <p:spPr>
            <a:xfrm>
              <a:off x="434205" y="1461105"/>
              <a:ext cx="4219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4AE314-E4EE-7032-F539-15A4066B3C32}"/>
                </a:ext>
              </a:extLst>
            </p:cNvPr>
            <p:cNvSpPr txBox="1"/>
            <p:nvPr/>
          </p:nvSpPr>
          <p:spPr>
            <a:xfrm>
              <a:off x="1092056" y="1520080"/>
              <a:ext cx="42958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300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Requirements  vs  Implementation</a:t>
              </a:r>
              <a:endParaRPr lang="ko-KR" altLang="en-US" sz="2400" spc="-300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9C68E7-B6C2-71FD-350C-CF4A1860E4D0}"/>
              </a:ext>
            </a:extLst>
          </p:cNvPr>
          <p:cNvGrpSpPr/>
          <p:nvPr/>
        </p:nvGrpSpPr>
        <p:grpSpPr>
          <a:xfrm>
            <a:off x="294640" y="5166254"/>
            <a:ext cx="3750665" cy="701040"/>
            <a:chOff x="294640" y="1391920"/>
            <a:chExt cx="3750665" cy="70104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F32E82B-D84E-E703-EC48-03755FC7969D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57901-A4F5-F708-344E-78784B2EFE83}"/>
                </a:ext>
              </a:extLst>
            </p:cNvPr>
            <p:cNvSpPr txBox="1"/>
            <p:nvPr/>
          </p:nvSpPr>
          <p:spPr>
            <a:xfrm>
              <a:off x="434205" y="1461105"/>
              <a:ext cx="4219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5F8556D-96CD-4F51-351F-515AEBB4D0CA}"/>
                </a:ext>
              </a:extLst>
            </p:cNvPr>
            <p:cNvSpPr txBox="1"/>
            <p:nvPr/>
          </p:nvSpPr>
          <p:spPr>
            <a:xfrm>
              <a:off x="1137648" y="1511607"/>
              <a:ext cx="290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3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GUI </a:t>
              </a:r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57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D924700-9D0F-5E13-4138-AFD2400E4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75068"/>
              </p:ext>
            </p:extLst>
          </p:nvPr>
        </p:nvGraphicFramePr>
        <p:xfrm>
          <a:off x="824321" y="1683445"/>
          <a:ext cx="10543357" cy="4125546"/>
        </p:xfrm>
        <a:graphic>
          <a:graphicData uri="http://schemas.openxmlformats.org/drawingml/2006/table">
            <a:tbl>
              <a:tblPr/>
              <a:tblGrid>
                <a:gridCol w="1308677">
                  <a:extLst>
                    <a:ext uri="{9D8B030D-6E8A-4147-A177-3AD203B41FA5}">
                      <a16:colId xmlns:a16="http://schemas.microsoft.com/office/drawing/2014/main" val="1693363444"/>
                    </a:ext>
                  </a:extLst>
                </a:gridCol>
                <a:gridCol w="4565790">
                  <a:extLst>
                    <a:ext uri="{9D8B030D-6E8A-4147-A177-3AD203B41FA5}">
                      <a16:colId xmlns:a16="http://schemas.microsoft.com/office/drawing/2014/main" val="2971597169"/>
                    </a:ext>
                  </a:extLst>
                </a:gridCol>
                <a:gridCol w="4668890">
                  <a:extLst>
                    <a:ext uri="{9D8B030D-6E8A-4147-A177-3AD203B41FA5}">
                      <a16:colId xmlns:a16="http://schemas.microsoft.com/office/drawing/2014/main" val="2841466287"/>
                    </a:ext>
                  </a:extLst>
                </a:gridCol>
              </a:tblGrid>
              <a:tr h="3917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 공부 시간 공유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748022"/>
                  </a:ext>
                </a:extLst>
              </a:tr>
              <a:tr h="3917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당일의 공부 시간을 채팅방에 공유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98879"/>
                  </a:ext>
                </a:extLst>
              </a:tr>
              <a:tr h="3917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당일의 공부시간 측정을 완료한 상태이다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24803"/>
                  </a:ext>
                </a:extLst>
              </a:tr>
              <a:tr h="3917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920271"/>
                  </a:ext>
                </a:extLst>
              </a:tr>
              <a:tr h="391726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기본흐름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964382"/>
                  </a:ext>
                </a:extLst>
              </a:tr>
              <a:tr h="2166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AutoNum type="arabicPeriod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공부시간 확인 화면에서 공유 버튼을 클릭한다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28600" marR="0" indent="-22860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AutoNum type="arabicPeriod"/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공부시간을 공유할 채팅방을 선택한 후 공유 버튼을 누른다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유스케이스를종료한다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참여중인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목록과 공유 버튼을 띄워준다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채팅방에 당일 기록된 시간을 메시지로 출력해 전송한다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91299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14D7C07-3EC3-C168-A42A-BCEF332E1720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BDE65-D756-BF91-BD7D-8CEF1E706022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AD13-524A-3D7D-311D-502C6D73CF27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7C32A-A0AE-0C19-B41A-0426F0570CBA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CE6381-BE63-D9BB-B700-9E78DE48D85C}"/>
              </a:ext>
            </a:extLst>
          </p:cNvPr>
          <p:cNvSpPr/>
          <p:nvPr/>
        </p:nvSpPr>
        <p:spPr>
          <a:xfrm>
            <a:off x="9999878" y="6386170"/>
            <a:ext cx="2192122" cy="47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22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ACE2043-4E7E-4150-B9EC-BEBA42785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09595"/>
              </p:ext>
            </p:extLst>
          </p:nvPr>
        </p:nvGraphicFramePr>
        <p:xfrm>
          <a:off x="799035" y="1870754"/>
          <a:ext cx="10593930" cy="3706193"/>
        </p:xfrm>
        <a:graphic>
          <a:graphicData uri="http://schemas.openxmlformats.org/drawingml/2006/table">
            <a:tbl>
              <a:tblPr/>
              <a:tblGrid>
                <a:gridCol w="1400818">
                  <a:extLst>
                    <a:ext uri="{9D8B030D-6E8A-4147-A177-3AD203B41FA5}">
                      <a16:colId xmlns:a16="http://schemas.microsoft.com/office/drawing/2014/main" val="3011266977"/>
                    </a:ext>
                  </a:extLst>
                </a:gridCol>
                <a:gridCol w="4705891">
                  <a:extLst>
                    <a:ext uri="{9D8B030D-6E8A-4147-A177-3AD203B41FA5}">
                      <a16:colId xmlns:a16="http://schemas.microsoft.com/office/drawing/2014/main" val="2090835441"/>
                    </a:ext>
                  </a:extLst>
                </a:gridCol>
                <a:gridCol w="4487221">
                  <a:extLst>
                    <a:ext uri="{9D8B030D-6E8A-4147-A177-3AD203B41FA5}">
                      <a16:colId xmlns:a16="http://schemas.microsoft.com/office/drawing/2014/main" val="2751657335"/>
                    </a:ext>
                  </a:extLst>
                </a:gridCol>
              </a:tblGrid>
              <a:tr h="3639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공부시간 그래프 확인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840344"/>
                  </a:ext>
                </a:extLst>
              </a:tr>
              <a:tr h="3639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한달 간의 공부시간을 그래프를 통해 시각적으로 확인한다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045912"/>
                  </a:ext>
                </a:extLst>
              </a:tr>
              <a:tr h="3639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559981"/>
                  </a:ext>
                </a:extLst>
              </a:tr>
              <a:tr h="363940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기본흐름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935819"/>
                  </a:ext>
                </a:extLst>
              </a:tr>
              <a:tr h="12971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공부시간 측정화면에서 공부시간 확인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유스케이스를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종료한다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일간의 공부 시간을 가져와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축에 날짜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축에 시간으로 이루어진 그래프를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58879"/>
                  </a:ext>
                </a:extLst>
              </a:tr>
              <a:tr h="95331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기록된 공부시간이 없는 채로 공부시간 확인 버튼을 클릭한다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 그래프 화면과 함께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측정된 공부 시간이 없습니다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메시지를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60297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41A8DCA-4103-631C-D92D-FA89D5A512B1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528490-4B6D-4F19-7F93-A745210A29DC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07644-1DA9-A3EF-E662-65EFFFF46864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50F6B-E5A5-F811-EDC8-F4BACC199251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DDAB4F-D394-94E7-080A-661A727F67E2}"/>
              </a:ext>
            </a:extLst>
          </p:cNvPr>
          <p:cNvSpPr/>
          <p:nvPr/>
        </p:nvSpPr>
        <p:spPr>
          <a:xfrm>
            <a:off x="9999878" y="6386170"/>
            <a:ext cx="2192122" cy="47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0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3658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시퀀스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3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DDFA75-35CB-40C0-3C88-726B5D6673D6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51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CA378F-C691-B69A-1AD6-7F7FFD0A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39" y="1288689"/>
            <a:ext cx="5938722" cy="53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8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9485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회원가입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중복된 아이디로 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509675-858A-3482-9568-3498B3542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409" y="1474046"/>
            <a:ext cx="7417181" cy="47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459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ADFD05-2801-C556-81E2-94D746AE8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29" y="1328166"/>
            <a:ext cx="8066742" cy="49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10674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로그인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가입하지 않은 아이디로 로그인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B61FE5-0884-7F07-543A-2619BFD1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94" y="1422108"/>
            <a:ext cx="5669327" cy="50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3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955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로그인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틀린 비밀번호로 로그인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D5C4EC-5870-9A86-CA12-18CE91C7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83" y="1422108"/>
            <a:ext cx="5955633" cy="50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2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로그아웃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619E56-8854-FEF7-C1E6-AC48EA5A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57" y="1615937"/>
            <a:ext cx="8219685" cy="45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친구추가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AD2D95-CBC1-135D-D110-72E1A908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69" y="1422108"/>
            <a:ext cx="7048862" cy="4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8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3658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애플리케이션 컨셉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C1B9A6-CFA3-E319-7841-CCBD355C8FB6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918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친구추가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없는 회원 친구추가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79BD23-56B6-68D6-ADB3-799CE42E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53" y="1538518"/>
            <a:ext cx="7727294" cy="472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4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1037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친구추가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이미 등록된 친구 친구추가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6ED4CB-D2BB-EA96-1EC5-C0E67F7E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05" y="1328166"/>
            <a:ext cx="8128190" cy="50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5926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친구 상태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56E04C-9A28-1604-0178-8ADE5222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55" y="1492150"/>
            <a:ext cx="9032489" cy="50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채팅방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FD7A35-B2C9-3F75-8EF1-7E8794BD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28" y="1422108"/>
            <a:ext cx="7488344" cy="49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1037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채팅방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생성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채팅방의 정보 누락하고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E3CE6C-940F-11FC-6272-FA6695F0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75" y="1511280"/>
            <a:ext cx="6958649" cy="47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5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4941965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487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1:N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채팅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C87950-C37F-38AF-D73A-73E8AB25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4" y="1486928"/>
            <a:ext cx="11439730" cy="50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4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4941965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9765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1:N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채팅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메시지가 입력되지 않은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B51721-15F0-583E-7BAA-93928CC7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811" y="1620754"/>
            <a:ext cx="5940377" cy="43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988038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6082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공용체크리스트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C3D3CE-925F-9082-EBDD-A61DA9F3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02" y="1279305"/>
            <a:ext cx="8233195" cy="547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0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988038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6082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공용체크리스트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B0FBF4-CA5A-DD61-0CAC-1A096A02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655" y="1359381"/>
            <a:ext cx="6610690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4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988038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10302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공용체크리스트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할 일 입력하지 않고 추가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8C221F-5682-B7B1-D119-BD36F669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58" y="1654039"/>
            <a:ext cx="9074283" cy="44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905625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905625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233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애플리케이션 컨셉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F2B1CC-F615-A08B-5373-654B32C8BF24}"/>
              </a:ext>
            </a:extLst>
          </p:cNvPr>
          <p:cNvSpPr/>
          <p:nvPr/>
        </p:nvSpPr>
        <p:spPr>
          <a:xfrm>
            <a:off x="9999878" y="6386170"/>
            <a:ext cx="2192122" cy="47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2002C2-202F-E493-4836-36ABF5D9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21" y="1779701"/>
            <a:ext cx="5323983" cy="4006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3C2298-5FFD-6BD0-3B8B-2779E1B9B60A}"/>
              </a:ext>
            </a:extLst>
          </p:cNvPr>
          <p:cNvSpPr txBox="1"/>
          <p:nvPr/>
        </p:nvSpPr>
        <p:spPr>
          <a:xfrm>
            <a:off x="6267898" y="3860597"/>
            <a:ext cx="5760000" cy="1852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ko-KR" altLang="en-US" sz="2800" b="1" spc="-300" dirty="0">
                <a:solidFill>
                  <a:srgbClr val="A6A7A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스터디를 위한 메신저</a:t>
            </a:r>
            <a:endParaRPr lang="en-US" altLang="ko-KR" sz="2800" b="1" spc="-300" dirty="0">
              <a:solidFill>
                <a:srgbClr val="A6A7A9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ts val="5000"/>
              </a:lnSpc>
            </a:pPr>
            <a:r>
              <a:rPr lang="ko-KR" altLang="en-US" sz="2800" b="1" spc="-300" dirty="0">
                <a:solidFill>
                  <a:srgbClr val="A6A7A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컴퓨터로 작업 </a:t>
            </a:r>
            <a:r>
              <a:rPr lang="en-US" altLang="ko-KR" sz="2800" b="1" spc="-300" dirty="0">
                <a:solidFill>
                  <a:srgbClr val="A6A7A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 </a:t>
            </a:r>
            <a:r>
              <a:rPr lang="ko-KR" altLang="en-US" sz="2800" b="1" spc="-300" dirty="0">
                <a:solidFill>
                  <a:srgbClr val="A6A7A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공부 시간 체크</a:t>
            </a:r>
            <a:endParaRPr lang="en-US" altLang="ko-KR" sz="2800" b="1" spc="-300" dirty="0">
              <a:solidFill>
                <a:srgbClr val="A6A7A9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ts val="5000"/>
              </a:lnSpc>
            </a:pPr>
            <a:r>
              <a:rPr lang="ko-KR" altLang="en-US" sz="2800" b="1" spc="-300" dirty="0">
                <a:solidFill>
                  <a:srgbClr val="A6A7A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스터디 </a:t>
            </a:r>
            <a:r>
              <a:rPr lang="ko-KR" altLang="en-US" sz="2800" b="1" spc="-300" dirty="0" err="1">
                <a:solidFill>
                  <a:srgbClr val="A6A7A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채팅방</a:t>
            </a:r>
            <a:r>
              <a:rPr lang="ko-KR" altLang="en-US" sz="2800" b="1" spc="-300" dirty="0">
                <a:solidFill>
                  <a:srgbClr val="A6A7A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내 학습 체크리스트 제공</a:t>
            </a:r>
            <a:endParaRPr lang="en-US" altLang="ko-KR" sz="2800" b="1" spc="-300" dirty="0">
              <a:solidFill>
                <a:srgbClr val="A6A7A9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5710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공부시간측정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6D5F7C-A90B-7DB8-F44C-A171A845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44" y="1328166"/>
            <a:ext cx="6509711" cy="53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1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10302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공부시간측정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 :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측정시작 누르지 않고 종료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8BB06-5289-C00A-A91C-8BF81F3E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140" y="1804232"/>
            <a:ext cx="5395720" cy="377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9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6968574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6968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공부시간그래프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41C89A-C984-BD54-7DEE-631ED81BE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20" y="1276239"/>
            <a:ext cx="8126359" cy="52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6968574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10302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공부시간그래프 확인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측정시간 없을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E18965-720F-2683-467A-C219C4D25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73" y="1386090"/>
            <a:ext cx="7304254" cy="51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1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6744154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9135"/>
            <a:ext cx="6744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시퀀스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당일 측정 시간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09927-474F-1535-7C80-D90A57FAF7DE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D3DFB9-3C2E-0FEF-EF20-166D0FCD5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4" y="1565048"/>
            <a:ext cx="10882072" cy="48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7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3658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클래스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BA9159-D90F-6571-1B39-E9AFB6CAE600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3233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34AFE-D5E6-6B18-6F25-58DBF835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19" y="966062"/>
            <a:ext cx="8613361" cy="57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44B186E-0141-CA08-8442-37316F534260}"/>
              </a:ext>
            </a:extLst>
          </p:cNvPr>
          <p:cNvGraphicFramePr>
            <a:graphicFrameLocks noGrp="1"/>
          </p:cNvGraphicFramePr>
          <p:nvPr/>
        </p:nvGraphicFramePr>
        <p:xfrm>
          <a:off x="1820333" y="1800254"/>
          <a:ext cx="812799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LoginFrame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idLabel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아이디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pwLabel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 필드 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idTextField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아이디 입력 텍스트필드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1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pwTextField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JPasswordField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 입력 텍스트필드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loginButton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로그인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96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signUpButton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회원가입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653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socket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Socket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통신 소켓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회원정보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18593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CAA6416-5F3E-E62F-865E-82BC40C6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6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44B186E-0141-CA08-8442-37316F534260}"/>
              </a:ext>
            </a:extLst>
          </p:cNvPr>
          <p:cNvGraphicFramePr>
            <a:graphicFrameLocks noGrp="1"/>
          </p:cNvGraphicFramePr>
          <p:nvPr/>
        </p:nvGraphicFramePr>
        <p:xfrm>
          <a:off x="1784193" y="1330999"/>
          <a:ext cx="8623614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538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874538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874538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2690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SignUpFrame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269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idLabel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아이디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pwLabel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 필드 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idTextField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아이디 입력 텍스트필드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14745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checkIdButton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아이디 중복확인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401688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idDuplicate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아이디 중복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56244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pwTextField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 입력 텍스트필드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1783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checkPwLabel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 확인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905982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emailLabel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이메일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997250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nameLabel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237570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checkPwTextField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 확인 텍스트필드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104573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emailTextField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이메일 입력 텍스트필드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961441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nameTextField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 입력 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811318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signUpButton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회원가입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653696"/>
                  </a:ext>
                </a:extLst>
              </a:tr>
              <a:tr h="24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회원정보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34088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8B2AA42-3D07-0765-F09B-5EFA050A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8810B396-E5A8-FAD1-F48B-63C21FDD7D6E}"/>
              </a:ext>
            </a:extLst>
          </p:cNvPr>
          <p:cNvGraphicFramePr>
            <a:graphicFrameLocks noGrp="1"/>
          </p:cNvGraphicFramePr>
          <p:nvPr/>
        </p:nvGraphicFramePr>
        <p:xfrm>
          <a:off x="1887367" y="2152569"/>
          <a:ext cx="8127999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MainFrame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mainLabel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메인 화면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recallButton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새로 고침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117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logoutBtn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로그아웃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22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timerButton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공부시간측정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접속한 유저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219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 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38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chattingListFrame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ChattingListFrame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목록 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04040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6B94D2D-CD23-7983-CE7D-FAB93973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7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905625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905625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233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애플리케이션 컨셉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CA9923B-9BE0-E137-0097-38820F9A1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46" y="2370022"/>
            <a:ext cx="4952214" cy="2206869"/>
          </a:xfrm>
          <a:prstGeom prst="rect">
            <a:avLst/>
          </a:prstGeom>
        </p:spPr>
      </p:pic>
      <p:pic>
        <p:nvPicPr>
          <p:cNvPr id="24" name="Picture 2" descr="새 차의 설렘을 오래! 신차 체크 리스트">
            <a:extLst>
              <a:ext uri="{FF2B5EF4-FFF2-40B4-BE49-F238E27FC236}">
                <a16:creationId xmlns:a16="http://schemas.microsoft.com/office/drawing/2014/main" id="{8A0722E0-9128-AAE3-9092-49A50DB91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03"/>
          <a:stretch/>
        </p:blipFill>
        <p:spPr bwMode="auto">
          <a:xfrm>
            <a:off x="6479090" y="2370022"/>
            <a:ext cx="5000663" cy="219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1E2842-3F1A-77AC-1227-C9C7EAC55534}"/>
              </a:ext>
            </a:extLst>
          </p:cNvPr>
          <p:cNvSpPr txBox="1"/>
          <p:nvPr/>
        </p:nvSpPr>
        <p:spPr>
          <a:xfrm>
            <a:off x="7393916" y="1493366"/>
            <a:ext cx="3171009" cy="559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ko-KR" altLang="en-US" sz="2800" b="1" spc="-300" dirty="0">
                <a:solidFill>
                  <a:srgbClr val="A6A7A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공용 체크리스트 제공</a:t>
            </a:r>
            <a:endParaRPr lang="en-US" altLang="ko-KR" sz="2800" b="1" spc="-300" dirty="0">
              <a:solidFill>
                <a:srgbClr val="A6A7A9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B13771-D3EE-C2F7-29AB-E50126A9DC39}"/>
              </a:ext>
            </a:extLst>
          </p:cNvPr>
          <p:cNvSpPr txBox="1"/>
          <p:nvPr/>
        </p:nvSpPr>
        <p:spPr>
          <a:xfrm>
            <a:off x="797357" y="5047488"/>
            <a:ext cx="4952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A6A7A9"/>
                </a:solidFill>
              </a:rPr>
              <a:t>매일 공부</a:t>
            </a:r>
            <a:r>
              <a:rPr lang="en-US" altLang="ko-KR" b="1" dirty="0">
                <a:solidFill>
                  <a:srgbClr val="A6A7A9"/>
                </a:solidFill>
              </a:rPr>
              <a:t>/</a:t>
            </a:r>
            <a:r>
              <a:rPr lang="ko-KR" altLang="en-US" b="1" dirty="0">
                <a:solidFill>
                  <a:srgbClr val="A6A7A9"/>
                </a:solidFill>
              </a:rPr>
              <a:t>작업 시간 기록</a:t>
            </a:r>
            <a:endParaRPr lang="en-US" altLang="ko-KR" b="1" dirty="0">
              <a:solidFill>
                <a:srgbClr val="A6A7A9"/>
              </a:solidFill>
            </a:endParaRPr>
          </a:p>
          <a:p>
            <a:pPr algn="ctr"/>
            <a:r>
              <a:rPr lang="ko-KR" altLang="en-US" b="1" dirty="0">
                <a:solidFill>
                  <a:srgbClr val="A6A7A9"/>
                </a:solidFill>
              </a:rPr>
              <a:t>기록한 시간 그래프로 확인 가능</a:t>
            </a:r>
            <a:endParaRPr lang="en-US" altLang="ko-KR" b="1" dirty="0">
              <a:solidFill>
                <a:srgbClr val="A6A7A9"/>
              </a:solidFill>
            </a:endParaRPr>
          </a:p>
          <a:p>
            <a:pPr algn="ctr"/>
            <a:r>
              <a:rPr lang="ko-KR" altLang="en-US" b="1" dirty="0">
                <a:solidFill>
                  <a:srgbClr val="A6A7A9"/>
                </a:solidFill>
              </a:rPr>
              <a:t>당일 측정 시간 원하는 채팅방에 공유 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6FCC73-A5C4-1060-98BC-0442E4E26B88}"/>
              </a:ext>
            </a:extLst>
          </p:cNvPr>
          <p:cNvSpPr txBox="1"/>
          <p:nvPr/>
        </p:nvSpPr>
        <p:spPr>
          <a:xfrm>
            <a:off x="6196478" y="5185987"/>
            <a:ext cx="556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A6A7A9"/>
                </a:solidFill>
              </a:rPr>
              <a:t>채팅방</a:t>
            </a:r>
            <a:r>
              <a:rPr lang="ko-KR" altLang="en-US" b="1" dirty="0">
                <a:solidFill>
                  <a:srgbClr val="A6A7A9"/>
                </a:solidFill>
              </a:rPr>
              <a:t> 내의 체크리스트로 할 일 확인 가능</a:t>
            </a:r>
            <a:endParaRPr lang="en-US" altLang="ko-KR" b="1" dirty="0">
              <a:solidFill>
                <a:srgbClr val="A6A7A9"/>
              </a:solidFill>
            </a:endParaRPr>
          </a:p>
          <a:p>
            <a:pPr algn="ctr"/>
            <a:r>
              <a:rPr lang="ko-KR" altLang="en-US" b="1" dirty="0">
                <a:solidFill>
                  <a:srgbClr val="A6A7A9"/>
                </a:solidFill>
              </a:rPr>
              <a:t>체크리스트 공용으로 사용되어 스터디 진행에 도움</a:t>
            </a:r>
            <a:endParaRPr lang="en-US" altLang="ko-KR" b="1" dirty="0">
              <a:solidFill>
                <a:srgbClr val="A6A7A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BE8C39-AC33-FB0F-A754-94B0F416BEAA}"/>
              </a:ext>
            </a:extLst>
          </p:cNvPr>
          <p:cNvSpPr txBox="1"/>
          <p:nvPr/>
        </p:nvSpPr>
        <p:spPr>
          <a:xfrm>
            <a:off x="1103050" y="1495732"/>
            <a:ext cx="4340827" cy="559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ko-KR" altLang="en-US" sz="2800" b="1" spc="-300" dirty="0">
                <a:solidFill>
                  <a:srgbClr val="A6A7A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공부시간 확인</a:t>
            </a:r>
            <a:r>
              <a:rPr lang="en-US" altLang="ko-KR" sz="2800" b="1" spc="-300" dirty="0">
                <a:solidFill>
                  <a:srgbClr val="A6A7A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ko-KR" altLang="en-US" sz="2800" b="1" spc="-300" dirty="0">
                <a:solidFill>
                  <a:srgbClr val="A6A7A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기록 기능 제공</a:t>
            </a:r>
            <a:endParaRPr lang="en-US" altLang="ko-KR" sz="2800" b="1" spc="-300" dirty="0">
              <a:solidFill>
                <a:srgbClr val="A6A7A9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F2B1CC-F615-A08B-5373-654B32C8BF24}"/>
              </a:ext>
            </a:extLst>
          </p:cNvPr>
          <p:cNvSpPr/>
          <p:nvPr/>
        </p:nvSpPr>
        <p:spPr>
          <a:xfrm>
            <a:off x="9999878" y="6386170"/>
            <a:ext cx="2192122" cy="47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9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44B186E-0141-CA08-8442-37316F534260}"/>
              </a:ext>
            </a:extLst>
          </p:cNvPr>
          <p:cNvGraphicFramePr>
            <a:graphicFrameLocks noGrp="1"/>
          </p:cNvGraphicFramePr>
          <p:nvPr/>
        </p:nvGraphicFramePr>
        <p:xfrm>
          <a:off x="1862277" y="1198954"/>
          <a:ext cx="8127999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FriendFrame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addFriendButton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 추가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117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friendStatusList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 상태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14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접속한 유저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5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회원정보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486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친구정보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658365"/>
                  </a:ext>
                </a:extLst>
              </a:tr>
            </a:tbl>
          </a:graphicData>
        </a:graphic>
      </p:graphicFrame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B9DBBD00-F059-0C0A-A142-636BB8CCFC89}"/>
              </a:ext>
            </a:extLst>
          </p:cNvPr>
          <p:cNvGraphicFramePr>
            <a:graphicFrameLocks noGrp="1"/>
          </p:cNvGraphicFramePr>
          <p:nvPr/>
        </p:nvGraphicFramePr>
        <p:xfrm>
          <a:off x="1862276" y="4319379"/>
          <a:ext cx="8127999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AddFriendFrame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 추가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friendIdTextField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친구아이디입력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텍스트필드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addFriendButton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 추가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14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접속한 유저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11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친구정보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250446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8249FF6-68AA-A76E-180E-9FF16EB3D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44B186E-0141-CA08-8442-37316F534260}"/>
              </a:ext>
            </a:extLst>
          </p:cNvPr>
          <p:cNvGraphicFramePr>
            <a:graphicFrameLocks noGrp="1"/>
          </p:cNvGraphicFramePr>
          <p:nvPr/>
        </p:nvGraphicFramePr>
        <p:xfrm>
          <a:off x="2136988" y="1722120"/>
          <a:ext cx="8127999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ChattingListFrame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chattingList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addChatButton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생성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32407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enterButton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접속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2943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접속한 유저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00499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roomId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Integer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90932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List&lt;Integer&gt;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46688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chatRoomController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ChatRoomController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327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C894AB3-018E-0588-43F1-D471C607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102C2A89-1368-959E-FAF9-45B5C0E8FFAD}"/>
              </a:ext>
            </a:extLst>
          </p:cNvPr>
          <p:cNvGraphicFramePr>
            <a:graphicFrameLocks noGrp="1"/>
          </p:cNvGraphicFramePr>
          <p:nvPr/>
        </p:nvGraphicFramePr>
        <p:xfrm>
          <a:off x="1712829" y="1698333"/>
          <a:ext cx="8766342" cy="3796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114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922114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922114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2990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AddChattingFrame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299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chatMemLabel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채팅 인원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56396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이름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572375"/>
                  </a:ext>
                </a:extLst>
              </a:tr>
              <a:tr h="382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chatTitleTextField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이름 입력 텍스트필드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addChatButton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추가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14745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checkBoxes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List&lt;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JCheckBox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 선택 체크박스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975565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접속한 유저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767063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회원정보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723036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친구정보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104222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chatRoomController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ChatRoomController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9686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472D9A1-A08B-5B97-AF60-428F10154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102C2A89-1368-959E-FAF9-45B5C0E8FFAD}"/>
              </a:ext>
            </a:extLst>
          </p:cNvPr>
          <p:cNvGraphicFramePr>
            <a:graphicFrameLocks noGrp="1"/>
          </p:cNvGraphicFramePr>
          <p:nvPr/>
        </p:nvGraphicFramePr>
        <p:xfrm>
          <a:off x="1712829" y="1824168"/>
          <a:ext cx="8766342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114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922114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922114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2990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StudyFrame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299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접속한 유저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975565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roomId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Integer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911987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목록 창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492324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chattingFrame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ChattingFrame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채팅창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82408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chatRoomController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ChatRoomController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9686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2E3158E-7DC4-34B0-1560-89BC7EFC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5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/>
        </p:nvGraphicFramePr>
        <p:xfrm>
          <a:off x="1832871" y="1927970"/>
          <a:ext cx="8526257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867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249153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190859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ChattingFrame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이름 표시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messageBlock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JTextArea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메시지 표시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51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sendTextfield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보낼 메시지 입력 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979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sendButton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전송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53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chatRoomController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ChatRoomController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677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80148DB-C723-A356-60C2-56072FC3E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F93899BE-5530-89BD-6CEA-1E13F5783AEC}"/>
              </a:ext>
            </a:extLst>
          </p:cNvPr>
          <p:cNvGraphicFramePr>
            <a:graphicFrameLocks noGrp="1"/>
          </p:cNvGraphicFramePr>
          <p:nvPr/>
        </p:nvGraphicFramePr>
        <p:xfrm>
          <a:off x="1946090" y="1396605"/>
          <a:ext cx="812799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134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269066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목록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출력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addTodoButton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추가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63513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changeTodoButton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수정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025789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finishTodoButton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완료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18989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refresh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새로고침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72891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todoIdTitleList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Map&lt;Integer, String&gt;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아이디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78448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todoTitleList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Vector&lt;String&gt;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제목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05743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0969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목록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33464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F52269C6-651F-185E-F98F-6536D253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1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09B05F64-D8F3-5BBC-195C-3C83A739EDE1}"/>
              </a:ext>
            </a:extLst>
          </p:cNvPr>
          <p:cNvGraphicFramePr>
            <a:graphicFrameLocks noGrp="1"/>
          </p:cNvGraphicFramePr>
          <p:nvPr/>
        </p:nvGraphicFramePr>
        <p:xfrm>
          <a:off x="1946090" y="1289726"/>
          <a:ext cx="8127999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134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269066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AddTodoFrame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addTodoLabel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추가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titleTextField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JTextFeild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추가할 제목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addButton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추가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63513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0345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목록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989080"/>
                  </a:ext>
                </a:extLst>
              </a:tr>
            </a:tbl>
          </a:graphicData>
        </a:graphic>
      </p:graphicFrame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EDDDA8C-E578-A03D-ED28-0F9347694D1C}"/>
              </a:ext>
            </a:extLst>
          </p:cNvPr>
          <p:cNvGraphicFramePr>
            <a:graphicFrameLocks noGrp="1"/>
          </p:cNvGraphicFramePr>
          <p:nvPr/>
        </p:nvGraphicFramePr>
        <p:xfrm>
          <a:off x="1946089" y="3892358"/>
          <a:ext cx="812799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134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269066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ChangeTodoFrame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changeTodoLabel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추가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titleTextField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JTextFeild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수정할 제목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changeButton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63513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Integer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0345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Integer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72987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목록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98908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F19575F1-8F8E-040E-CAAD-620FF813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F93899BE-5530-89BD-6CEA-1E13F5783AEC}"/>
              </a:ext>
            </a:extLst>
          </p:cNvPr>
          <p:cNvGraphicFramePr>
            <a:graphicFrameLocks noGrp="1"/>
          </p:cNvGraphicFramePr>
          <p:nvPr/>
        </p:nvGraphicFramePr>
        <p:xfrm>
          <a:off x="1820333" y="1512388"/>
          <a:ext cx="8127999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134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269066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TimerFrame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135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hourLabel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타이머 시간 단위 표시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minLabel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타이머 분 단위 표시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secLabel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타이머 초 단위 표시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959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startTimerButton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시간 측정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63513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pauseTimerButton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시간 측정 일시정지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232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finishTimerButton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시간 측정 완료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3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TimerGraphButton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지난 공부시간확인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17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접속한 유저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434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oldTime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LocalDate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공부시간 측정한 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372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timeDisplay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Thread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공부시간 측정 타이머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097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공부시간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10455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D87C9E7-19A3-9F2A-E314-F773AA9B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2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941FC7BE-8A44-0BAD-81FF-6AA264D598D5}"/>
              </a:ext>
            </a:extLst>
          </p:cNvPr>
          <p:cNvGraphicFramePr>
            <a:graphicFrameLocks noGrp="1"/>
          </p:cNvGraphicFramePr>
          <p:nvPr/>
        </p:nvGraphicFramePr>
        <p:xfrm>
          <a:off x="1870667" y="2276563"/>
          <a:ext cx="812799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134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269066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CheckTimeFrame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timeInfoLabel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 확인 필드 제목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측정된 시간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shareButton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 시간 공유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63513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접속한 유저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04321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측정한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481699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studytime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공부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113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7962458-A7FE-D6CF-8A79-B5ECA18D6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F93899BE-5530-89BD-6CEA-1E13F5783AEC}"/>
              </a:ext>
            </a:extLst>
          </p:cNvPr>
          <p:cNvGraphicFramePr>
            <a:graphicFrameLocks noGrp="1"/>
          </p:cNvGraphicFramePr>
          <p:nvPr/>
        </p:nvGraphicFramePr>
        <p:xfrm>
          <a:off x="1820333" y="1876455"/>
          <a:ext cx="812799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134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269066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TimeShareFrame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timeShareLabel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시간공유 제목 필드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36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shareChatListPanel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JPanel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shareButton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공유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63513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접속한 유저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70638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측정한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008793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checkBoxes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List&lt;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JCheckBox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선택 체크박스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6241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chatRoomController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ChatRoomController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68334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471EB201-ECDA-418D-5039-F5DCA7BA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4504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BA9159-D90F-6571-1B39-E9AFB6CAE600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3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941FC7BE-8A44-0BAD-81FF-6AA264D598D5}"/>
              </a:ext>
            </a:extLst>
          </p:cNvPr>
          <p:cNvGraphicFramePr>
            <a:graphicFrameLocks noGrp="1"/>
          </p:cNvGraphicFramePr>
          <p:nvPr/>
        </p:nvGraphicFramePr>
        <p:xfrm>
          <a:off x="1946090" y="2231821"/>
          <a:ext cx="8127999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134">
                  <a:extLst>
                    <a:ext uri="{9D8B030D-6E8A-4147-A177-3AD203B41FA5}">
                      <a16:colId xmlns:a16="http://schemas.microsoft.com/office/drawing/2014/main" val="2357805407"/>
                    </a:ext>
                  </a:extLst>
                </a:gridCol>
                <a:gridCol w="2269066">
                  <a:extLst>
                    <a:ext uri="{9D8B030D-6E8A-4147-A177-3AD203B41FA5}">
                      <a16:colId xmlns:a16="http://schemas.microsoft.com/office/drawing/2014/main" val="262609866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25683062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TimeGraphFrame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29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0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getChart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JFreeChart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그래프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128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18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chartpanel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ChartPanel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그래프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86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접속한 유저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942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TimerController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공부시간 컨트롤 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14071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2CB09A6-F361-8227-E1F3-2B8165F5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35075"/>
            <a:ext cx="1295467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DCE8193-1130-6269-6B2A-4CCB52F0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3" y="1128015"/>
            <a:ext cx="1013363" cy="12085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485702"/>
              </p:ext>
            </p:extLst>
          </p:nvPr>
        </p:nvGraphicFramePr>
        <p:xfrm>
          <a:off x="1378999" y="2029471"/>
          <a:ext cx="10202001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MemberControl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signup(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memberPw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name, email)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login(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memberPw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Integer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7484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logout(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로그아웃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16195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checkDuplicate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아이디 중복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766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memberPw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5160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702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memberStatus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979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01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C8F52B-5B45-CEAB-1562-8244979D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3" y="1128015"/>
            <a:ext cx="1013363" cy="12085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130829"/>
              </p:ext>
            </p:extLst>
          </p:nvPr>
        </p:nvGraphicFramePr>
        <p:xfrm>
          <a:off x="994999" y="2313863"/>
          <a:ext cx="10202001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FriendControl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getFriendList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친구목록 가져오기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06491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addFriend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checkFriendDuplicate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 친구상태인지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98598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checkStatus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접속 상태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793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friendStatusList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친구상태리스트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51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34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B97737B-59AB-6506-CD89-F2DCDCD2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3" y="1128015"/>
            <a:ext cx="1013363" cy="12085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44244D-E6D1-2F7E-8AF5-E96FB137A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22189"/>
              </p:ext>
            </p:extLst>
          </p:nvPr>
        </p:nvGraphicFramePr>
        <p:xfrm>
          <a:off x="1099987" y="2336545"/>
          <a:ext cx="10202001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ChatControl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getChatRoomList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목록 가져오기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966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addChatting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(title, members)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새로운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checkTitleDuplicate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(title)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제목 중복인지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76956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getChatMessages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기존 메시지 가져오기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746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sendMessage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message)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메시지 전송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068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sendMessage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보내는 메시지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chatMembers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채팅방에 참여중인 친구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979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chatMessage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채팅 기록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889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4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E255F87-77C9-E013-1505-6D7185B75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3" y="1128015"/>
            <a:ext cx="1013363" cy="12085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62693"/>
              </p:ext>
            </p:extLst>
          </p:nvPr>
        </p:nvGraphicFramePr>
        <p:xfrm>
          <a:off x="1099987" y="2063712"/>
          <a:ext cx="10202001" cy="330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3599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TodoControl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392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359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getTodoList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목록 호출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359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addTodo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todoTitle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3056"/>
                  </a:ext>
                </a:extLst>
              </a:tr>
              <a:tr h="359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checkTodoDuplicate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todoTitle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제목 중복인지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556837"/>
                  </a:ext>
                </a:extLst>
              </a:tr>
              <a:tr h="359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changeTodo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todoTitle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7475126"/>
                  </a:ext>
                </a:extLst>
              </a:tr>
              <a:tr h="359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doneTodo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864671"/>
                  </a:ext>
                </a:extLst>
              </a:tr>
              <a:tr h="392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359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5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1256E28-DB2A-6388-0C83-C11FF4D7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3" y="1128015"/>
            <a:ext cx="1013363" cy="12085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45688"/>
              </p:ext>
            </p:extLst>
          </p:nvPr>
        </p:nvGraphicFramePr>
        <p:xfrm>
          <a:off x="994999" y="2068329"/>
          <a:ext cx="10202001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TimeControl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getSavedTime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today)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저장된 시간 가져오기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092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saveTime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today, time)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측정한 시간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getOverTime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(time,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curTime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하루가 지난 후 초과 시간 계산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349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timeList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저장된 시간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curTime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현재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51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todayStudyTime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측정한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979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82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379EC7A-38A7-C550-1C93-35EB45AF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6" y="1328166"/>
            <a:ext cx="1124008" cy="10287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48663"/>
              </p:ext>
            </p:extLst>
          </p:nvPr>
        </p:nvGraphicFramePr>
        <p:xfrm>
          <a:off x="994999" y="2334271"/>
          <a:ext cx="10202001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MemberInfo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getMemberId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사용자 아이디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getUserName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사용자 이름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34946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getUserEmail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사용자 이메일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324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memberPw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516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9795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email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531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4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7096234-4A0F-6347-1BF1-C48AB0D9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6" y="1328166"/>
            <a:ext cx="1124008" cy="10287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031980"/>
              </p:ext>
            </p:extLst>
          </p:nvPr>
        </p:nvGraphicFramePr>
        <p:xfrm>
          <a:off x="994999" y="2528076"/>
          <a:ext cx="1020200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MemberStatus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getMemberId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사용자 아이디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getMemberStatus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사용자 접속상태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34946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setMemberStatus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사용자 접속상태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324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memberStatus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접속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51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41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57350"/>
              </p:ext>
            </p:extLst>
          </p:nvPr>
        </p:nvGraphicFramePr>
        <p:xfrm>
          <a:off x="994999" y="2692059"/>
          <a:ext cx="10202001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FriendInfo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아이디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getFriendId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 아이디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349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friendId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친구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5160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278A14D5-387F-C9F1-BFEE-040C1A9D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6" y="1328166"/>
            <a:ext cx="1124008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0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51138"/>
              </p:ext>
            </p:extLst>
          </p:nvPr>
        </p:nvGraphicFramePr>
        <p:xfrm>
          <a:off x="994999" y="2528076"/>
          <a:ext cx="1020200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ChatRoomInfo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getChatName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이름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getChatMembers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참여 회원 아이디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349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25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chatMembers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참여 회원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5160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45F07C5-365D-55C6-984B-F1E4FD8D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6" y="1328166"/>
            <a:ext cx="1124008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1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56752" y="169965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다이어그램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F295D4-DCD9-BE50-7E8B-0FB877E96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" r="1481"/>
          <a:stretch/>
        </p:blipFill>
        <p:spPr>
          <a:xfrm>
            <a:off x="2500245" y="1220166"/>
            <a:ext cx="7191509" cy="55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EAD803F-7011-2A19-FBD8-EEEC406A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6" y="1328166"/>
            <a:ext cx="1124008" cy="10287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673363"/>
              </p:ext>
            </p:extLst>
          </p:nvPr>
        </p:nvGraphicFramePr>
        <p:xfrm>
          <a:off x="1099987" y="2334271"/>
          <a:ext cx="10202001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ChatMessage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getMessage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메시지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getSendTime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messageId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메시지 보낸 시간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349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messageId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메시지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5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516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message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메시지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9795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sendTime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보낸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601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9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1836DCF-ADAB-D209-F6D2-7C925110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6" y="1328166"/>
            <a:ext cx="1124008" cy="10287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949732"/>
              </p:ext>
            </p:extLst>
          </p:nvPr>
        </p:nvGraphicFramePr>
        <p:xfrm>
          <a:off x="994999" y="2455890"/>
          <a:ext cx="10202001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getTodoTitle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채팅방의 할 일 제목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setTodoTitle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349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todoId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chatId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51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todoTitle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일 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979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4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EE3E788-5AF3-3C32-1F64-A2E6ABD5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6" y="1328166"/>
            <a:ext cx="1124008" cy="10287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다이어그램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클래스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6C819-9FFB-5B38-2AA5-300DB5716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90274"/>
              </p:ext>
            </p:extLst>
          </p:nvPr>
        </p:nvGraphicFramePr>
        <p:xfrm>
          <a:off x="994999" y="2528076"/>
          <a:ext cx="10202001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59">
                  <a:extLst>
                    <a:ext uri="{9D8B030D-6E8A-4147-A177-3AD203B41FA5}">
                      <a16:colId xmlns:a16="http://schemas.microsoft.com/office/drawing/2014/main" val="2984951813"/>
                    </a:ext>
                  </a:extLst>
                </a:gridCol>
                <a:gridCol w="1318241">
                  <a:extLst>
                    <a:ext uri="{9D8B030D-6E8A-4147-A177-3AD203B41FA5}">
                      <a16:colId xmlns:a16="http://schemas.microsoft.com/office/drawing/2014/main" val="3343156668"/>
                    </a:ext>
                  </a:extLst>
                </a:gridCol>
                <a:gridCol w="3464001">
                  <a:extLst>
                    <a:ext uri="{9D8B030D-6E8A-4147-A177-3AD203B41FA5}">
                      <a16:colId xmlns:a16="http://schemas.microsoft.com/office/drawing/2014/main" val="2830578859"/>
                    </a:ext>
                  </a:extLst>
                </a:gridCol>
              </a:tblGrid>
              <a:tr h="1800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StudyTime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23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getStudyTime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측정한 시간 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988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setStudyTime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시간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349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1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timeId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시간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018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memberId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516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createDate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 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9795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studyTime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측정한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29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97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30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accent4">
                    <a:lumMod val="50000"/>
                  </a:schemeClr>
                </a:solidFill>
              </a:rPr>
              <a:t>DB </a:t>
            </a:r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테이블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DDFA75-35CB-40C0-3C88-726B5D6673D6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5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1980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DB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테이블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7AEEEC5F-09A1-4D97-80EE-CE11C1BD6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880268"/>
              </p:ext>
            </p:extLst>
          </p:nvPr>
        </p:nvGraphicFramePr>
        <p:xfrm>
          <a:off x="667860" y="2213729"/>
          <a:ext cx="10856280" cy="34045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2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1582293738"/>
                    </a:ext>
                  </a:extLst>
                </a:gridCol>
                <a:gridCol w="3005667">
                  <a:extLst>
                    <a:ext uri="{9D8B030D-6E8A-4147-A177-3AD203B41FA5}">
                      <a16:colId xmlns:a16="http://schemas.microsoft.com/office/drawing/2014/main" val="2067623868"/>
                    </a:ext>
                  </a:extLst>
                </a:gridCol>
                <a:gridCol w="1174619">
                  <a:extLst>
                    <a:ext uri="{9D8B030D-6E8A-4147-A177-3AD203B41FA5}">
                      <a16:colId xmlns:a16="http://schemas.microsoft.com/office/drawing/2014/main" val="149927149"/>
                    </a:ext>
                  </a:extLst>
                </a:gridCol>
              </a:tblGrid>
              <a:tr h="731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테이블명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MEMBER_INFO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3467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필드명</a:t>
                      </a:r>
                      <a:endParaRPr lang="ko-KR" altLang="en-US" sz="2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데이터타입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3467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회원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memberId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varchar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PK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3467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회원 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 err="1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memberPw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varchar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53467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회원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name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varchar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3467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회원 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email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varchar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62DD49-0358-F9EA-D805-99E27532D85D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32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1980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DB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테이블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62DD49-0358-F9EA-D805-99E27532D85D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57846AA-BD78-7A30-A4DA-6574412A1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68515"/>
              </p:ext>
            </p:extLst>
          </p:nvPr>
        </p:nvGraphicFramePr>
        <p:xfrm>
          <a:off x="667860" y="1845217"/>
          <a:ext cx="1085628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2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1582293738"/>
                    </a:ext>
                  </a:extLst>
                </a:gridCol>
                <a:gridCol w="3005667">
                  <a:extLst>
                    <a:ext uri="{9D8B030D-6E8A-4147-A177-3AD203B41FA5}">
                      <a16:colId xmlns:a16="http://schemas.microsoft.com/office/drawing/2014/main" val="2067623868"/>
                    </a:ext>
                  </a:extLst>
                </a:gridCol>
                <a:gridCol w="1174619">
                  <a:extLst>
                    <a:ext uri="{9D8B030D-6E8A-4147-A177-3AD203B41FA5}">
                      <a16:colId xmlns:a16="http://schemas.microsoft.com/office/drawing/2014/main" val="149927149"/>
                    </a:ext>
                  </a:extLst>
                </a:gridCol>
              </a:tblGrid>
              <a:tr h="22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테이블명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MEMBER_STATUS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131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필드명</a:t>
                      </a:r>
                      <a:endParaRPr lang="ko-KR" altLang="en-US" sz="2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데이터타입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1313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회원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memberId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varchar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PK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237403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회원 접속상태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memberStatus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Boolean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E847EFE-578C-425B-6CA8-7C706A934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80348"/>
              </p:ext>
            </p:extLst>
          </p:nvPr>
        </p:nvGraphicFramePr>
        <p:xfrm>
          <a:off x="667860" y="4144103"/>
          <a:ext cx="1085628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2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1582293738"/>
                    </a:ext>
                  </a:extLst>
                </a:gridCol>
                <a:gridCol w="3005667">
                  <a:extLst>
                    <a:ext uri="{9D8B030D-6E8A-4147-A177-3AD203B41FA5}">
                      <a16:colId xmlns:a16="http://schemas.microsoft.com/office/drawing/2014/main" val="2067623868"/>
                    </a:ext>
                  </a:extLst>
                </a:gridCol>
                <a:gridCol w="1174619">
                  <a:extLst>
                    <a:ext uri="{9D8B030D-6E8A-4147-A177-3AD203B41FA5}">
                      <a16:colId xmlns:a16="http://schemas.microsoft.com/office/drawing/2014/main" val="149927149"/>
                    </a:ext>
                  </a:extLst>
                </a:gridCol>
              </a:tblGrid>
              <a:tr h="137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테이블명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FRIEND_INFO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필드명</a:t>
                      </a:r>
                      <a:endParaRPr lang="ko-KR" altLang="en-US" sz="2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데이터타입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회원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memberId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varchar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PK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0095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친구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friendId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varchar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PK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24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1980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DB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테이블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62DD49-0358-F9EA-D805-99E27532D85D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D18B82B-71F7-C21A-95E4-9F8952F5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93894"/>
              </p:ext>
            </p:extLst>
          </p:nvPr>
        </p:nvGraphicFramePr>
        <p:xfrm>
          <a:off x="667860" y="1713486"/>
          <a:ext cx="10856280" cy="188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2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1582293738"/>
                    </a:ext>
                  </a:extLst>
                </a:gridCol>
                <a:gridCol w="3005667">
                  <a:extLst>
                    <a:ext uri="{9D8B030D-6E8A-4147-A177-3AD203B41FA5}">
                      <a16:colId xmlns:a16="http://schemas.microsoft.com/office/drawing/2014/main" val="2067623868"/>
                    </a:ext>
                  </a:extLst>
                </a:gridCol>
                <a:gridCol w="1174619">
                  <a:extLst>
                    <a:ext uri="{9D8B030D-6E8A-4147-A177-3AD203B41FA5}">
                      <a16:colId xmlns:a16="http://schemas.microsoft.com/office/drawing/2014/main" val="1499271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테이블명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CHATROOM_INFO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5387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필드명</a:t>
                      </a:r>
                      <a:endParaRPr lang="ko-KR" altLang="en-US" sz="2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데이터타입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채팅방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chatId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int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PK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채팅방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chatName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varchar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AE8B354-2BEE-9ACF-8134-99CBBD7D2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85241"/>
              </p:ext>
            </p:extLst>
          </p:nvPr>
        </p:nvGraphicFramePr>
        <p:xfrm>
          <a:off x="667860" y="3977399"/>
          <a:ext cx="10856280" cy="19946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2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1582293738"/>
                    </a:ext>
                  </a:extLst>
                </a:gridCol>
                <a:gridCol w="3005667">
                  <a:extLst>
                    <a:ext uri="{9D8B030D-6E8A-4147-A177-3AD203B41FA5}">
                      <a16:colId xmlns:a16="http://schemas.microsoft.com/office/drawing/2014/main" val="2067623868"/>
                    </a:ext>
                  </a:extLst>
                </a:gridCol>
                <a:gridCol w="1174619">
                  <a:extLst>
                    <a:ext uri="{9D8B030D-6E8A-4147-A177-3AD203B41FA5}">
                      <a16:colId xmlns:a16="http://schemas.microsoft.com/office/drawing/2014/main" val="149927149"/>
                    </a:ext>
                  </a:extLst>
                </a:gridCol>
              </a:tblGrid>
              <a:tr h="602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테이블명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CHATROOM_MEMBER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641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필드명</a:t>
                      </a:r>
                      <a:endParaRPr lang="ko-KR" altLang="en-US" sz="2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데이터타입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6415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채팅방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chatId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varchar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PK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6415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참여 회원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memberId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varchar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FK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01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1980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DB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테이블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62DD49-0358-F9EA-D805-99E27532D85D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3136403-89DC-7BB8-AF30-8E9325BA5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383775"/>
              </p:ext>
            </p:extLst>
          </p:nvPr>
        </p:nvGraphicFramePr>
        <p:xfrm>
          <a:off x="667860" y="2272375"/>
          <a:ext cx="10856280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2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1582293738"/>
                    </a:ext>
                  </a:extLst>
                </a:gridCol>
                <a:gridCol w="3005667">
                  <a:extLst>
                    <a:ext uri="{9D8B030D-6E8A-4147-A177-3AD203B41FA5}">
                      <a16:colId xmlns:a16="http://schemas.microsoft.com/office/drawing/2014/main" val="2067623868"/>
                    </a:ext>
                  </a:extLst>
                </a:gridCol>
                <a:gridCol w="1174619">
                  <a:extLst>
                    <a:ext uri="{9D8B030D-6E8A-4147-A177-3AD203B41FA5}">
                      <a16:colId xmlns:a16="http://schemas.microsoft.com/office/drawing/2014/main" val="149927149"/>
                    </a:ext>
                  </a:extLst>
                </a:gridCol>
              </a:tblGrid>
              <a:tr h="244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테이블명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MESSAGE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7876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필드명</a:t>
                      </a:r>
                      <a:endParaRPr lang="ko-KR" altLang="en-US" sz="2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데이터타입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메시지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messageId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int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PK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채팅방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chatRoomId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varchar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816570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보낸 회원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memberId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varchar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FK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202551"/>
                  </a:ext>
                </a:extLst>
              </a:tr>
              <a:tr h="178769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메시지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sendMessage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varchar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35753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전송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createdTime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timestamp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64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1980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DB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테이블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7AEEEC5F-09A1-4D97-80EE-CE11C1BD6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877791"/>
              </p:ext>
            </p:extLst>
          </p:nvPr>
        </p:nvGraphicFramePr>
        <p:xfrm>
          <a:off x="667860" y="2836017"/>
          <a:ext cx="10856280" cy="22386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2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1582293738"/>
                    </a:ext>
                  </a:extLst>
                </a:gridCol>
                <a:gridCol w="3005667">
                  <a:extLst>
                    <a:ext uri="{9D8B030D-6E8A-4147-A177-3AD203B41FA5}">
                      <a16:colId xmlns:a16="http://schemas.microsoft.com/office/drawing/2014/main" val="2067623868"/>
                    </a:ext>
                  </a:extLst>
                </a:gridCol>
                <a:gridCol w="1174619">
                  <a:extLst>
                    <a:ext uri="{9D8B030D-6E8A-4147-A177-3AD203B41FA5}">
                      <a16:colId xmlns:a16="http://schemas.microsoft.com/office/drawing/2014/main" val="149927149"/>
                    </a:ext>
                  </a:extLst>
                </a:gridCol>
              </a:tblGrid>
              <a:tr h="499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테이블명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TODO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3480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필드명</a:t>
                      </a:r>
                      <a:endParaRPr lang="ko-KR" altLang="en-US" sz="2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데이터타입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34803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할 일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todoId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int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PK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34803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채팅방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chatRoomId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int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FK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434803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할 일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todoTitle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varchar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62DD49-0358-F9EA-D805-99E27532D85D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2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1980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DB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테이블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62DD49-0358-F9EA-D805-99E27532D85D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71DA74B-0C34-D0A7-089A-AC88ACB9B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72836"/>
              </p:ext>
            </p:extLst>
          </p:nvPr>
        </p:nvGraphicFramePr>
        <p:xfrm>
          <a:off x="667860" y="2442020"/>
          <a:ext cx="10856280" cy="29304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2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1582293738"/>
                    </a:ext>
                  </a:extLst>
                </a:gridCol>
                <a:gridCol w="3005667">
                  <a:extLst>
                    <a:ext uri="{9D8B030D-6E8A-4147-A177-3AD203B41FA5}">
                      <a16:colId xmlns:a16="http://schemas.microsoft.com/office/drawing/2014/main" val="2067623868"/>
                    </a:ext>
                  </a:extLst>
                </a:gridCol>
                <a:gridCol w="1174619">
                  <a:extLst>
                    <a:ext uri="{9D8B030D-6E8A-4147-A177-3AD203B41FA5}">
                      <a16:colId xmlns:a16="http://schemas.microsoft.com/office/drawing/2014/main" val="149927149"/>
                    </a:ext>
                  </a:extLst>
                </a:gridCol>
              </a:tblGrid>
              <a:tr h="629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테이블명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E5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STUDY_TIME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6022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필드명</a:t>
                      </a:r>
                      <a:endParaRPr lang="ko-KR" altLang="en-US" sz="2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데이터타입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6022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시간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timeId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int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PK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6022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회원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memberId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varchar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FK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46022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시간 측정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createTime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datetime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46022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측정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studyTime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time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29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BA70CA1-16C3-A61F-7FA3-A10BC255F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21874"/>
              </p:ext>
            </p:extLst>
          </p:nvPr>
        </p:nvGraphicFramePr>
        <p:xfrm>
          <a:off x="982872" y="1539635"/>
          <a:ext cx="10226255" cy="4782442"/>
        </p:xfrm>
        <a:graphic>
          <a:graphicData uri="http://schemas.openxmlformats.org/drawingml/2006/table">
            <a:tbl>
              <a:tblPr/>
              <a:tblGrid>
                <a:gridCol w="1069986">
                  <a:extLst>
                    <a:ext uri="{9D8B030D-6E8A-4147-A177-3AD203B41FA5}">
                      <a16:colId xmlns:a16="http://schemas.microsoft.com/office/drawing/2014/main" val="1511637649"/>
                    </a:ext>
                  </a:extLst>
                </a:gridCol>
                <a:gridCol w="4778050">
                  <a:extLst>
                    <a:ext uri="{9D8B030D-6E8A-4147-A177-3AD203B41FA5}">
                      <a16:colId xmlns:a16="http://schemas.microsoft.com/office/drawing/2014/main" val="4134347407"/>
                    </a:ext>
                  </a:extLst>
                </a:gridCol>
                <a:gridCol w="4378219">
                  <a:extLst>
                    <a:ext uri="{9D8B030D-6E8A-4147-A177-3AD203B41FA5}">
                      <a16:colId xmlns:a16="http://schemas.microsoft.com/office/drawing/2014/main" val="3875493660"/>
                    </a:ext>
                  </a:extLst>
                </a:gridCol>
              </a:tblGrid>
              <a:tr h="34389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165166"/>
                  </a:ext>
                </a:extLst>
              </a:tr>
              <a:tr h="34389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액터가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애플리케이션 접속을 위해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회원등록한다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895661"/>
                  </a:ext>
                </a:extLst>
              </a:tr>
              <a:tr h="34389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액터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679"/>
                  </a:ext>
                </a:extLst>
              </a:tr>
              <a:tr h="343891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기본흐름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340046"/>
                  </a:ext>
                </a:extLst>
              </a:tr>
              <a:tr h="34068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화면에서 회원가입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아이디를 입력하고 아이디 중복체크 버튼을 누른다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화면의 비밀번호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이메일을 입력한 후 회원가입 버튼을 누른다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유스케이스를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종료한다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 액터에게 회원가입 페이지를 띄워준다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페이지는 아이디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 정보를 받아올 텍스트박스와 회원가입 버튼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중복체크 버튼이 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사용자가 입력한 아이디와 같은 아이디가 있는지 확인하고 없다면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사용가능한 아이디입니다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메시지를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사용자의 정보를 저장한다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회원가입이 완료되었다는 팝업을 띄우고 회원가입 화면을 종료한다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6007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9981354-A9BB-F066-A0B1-EA3D14078ECE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3682E-4F89-7858-F89F-9EB90994D38F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0CA49-0442-3B3F-3D0D-02EC55D52B61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2F5AD-4E49-D5DB-2634-739FFCE870D0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5BECCB-B2F1-DBEB-D14C-881CE4127296}"/>
              </a:ext>
            </a:extLst>
          </p:cNvPr>
          <p:cNvSpPr/>
          <p:nvPr/>
        </p:nvSpPr>
        <p:spPr>
          <a:xfrm>
            <a:off x="9999878" y="6386170"/>
            <a:ext cx="2192122" cy="47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6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accent4">
                    <a:lumMod val="50000"/>
                  </a:schemeClr>
                </a:solidFill>
              </a:rPr>
              <a:t>GUI</a:t>
            </a:r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6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BA9159-D90F-6571-1B39-E9AFB6CAE600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6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1580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GUI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291962-CB4A-8359-BE2C-DB5AFD20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215" y="1571744"/>
            <a:ext cx="3137061" cy="40070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E3DE06-F6A2-049C-3438-BEC8C5F9A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41" y="1571744"/>
            <a:ext cx="4889751" cy="396895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E94A418-153A-68D9-437A-4169A0C0391F}"/>
              </a:ext>
            </a:extLst>
          </p:cNvPr>
          <p:cNvCxnSpPr>
            <a:cxnSpLocks/>
          </p:cNvCxnSpPr>
          <p:nvPr/>
        </p:nvCxnSpPr>
        <p:spPr>
          <a:xfrm>
            <a:off x="4702375" y="5016634"/>
            <a:ext cx="1539966" cy="0"/>
          </a:xfrm>
          <a:prstGeom prst="straightConnector1">
            <a:avLst/>
          </a:prstGeom>
          <a:ln w="28575">
            <a:solidFill>
              <a:srgbClr val="000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D2ABA8-BCE9-076E-FDB0-A97639F33CE2}"/>
              </a:ext>
            </a:extLst>
          </p:cNvPr>
          <p:cNvSpPr/>
          <p:nvPr/>
        </p:nvSpPr>
        <p:spPr>
          <a:xfrm>
            <a:off x="2506019" y="5808991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LoginFrame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97B751-4CF4-8D08-9D99-9AF7E309FE9E}"/>
              </a:ext>
            </a:extLst>
          </p:cNvPr>
          <p:cNvSpPr/>
          <p:nvPr/>
        </p:nvSpPr>
        <p:spPr>
          <a:xfrm>
            <a:off x="7755205" y="5808991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SignUpFrame</a:t>
            </a:r>
            <a:endParaRPr lang="ko-KR" altLang="en-US" dirty="0">
              <a:solidFill>
                <a:srgbClr val="A6A7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38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1580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GUI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D2ABA8-BCE9-076E-FDB0-A97639F33CE2}"/>
              </a:ext>
            </a:extLst>
          </p:cNvPr>
          <p:cNvSpPr/>
          <p:nvPr/>
        </p:nvSpPr>
        <p:spPr>
          <a:xfrm>
            <a:off x="2506019" y="5808991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MainFrame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97B751-4CF4-8D08-9D99-9AF7E309FE9E}"/>
              </a:ext>
            </a:extLst>
          </p:cNvPr>
          <p:cNvSpPr/>
          <p:nvPr/>
        </p:nvSpPr>
        <p:spPr>
          <a:xfrm>
            <a:off x="9089682" y="5765822"/>
            <a:ext cx="2486075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AddChattingFrame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F96D1C-28E8-C8FE-C2A5-37A4D3FF3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4" t="7040" r="22463" b="16401"/>
          <a:stretch/>
        </p:blipFill>
        <p:spPr>
          <a:xfrm>
            <a:off x="9289850" y="2453640"/>
            <a:ext cx="2085740" cy="2976756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B470B6-3F96-31CC-5DF6-93A819A4AEC9}"/>
              </a:ext>
            </a:extLst>
          </p:cNvPr>
          <p:cNvCxnSpPr>
            <a:cxnSpLocks/>
          </p:cNvCxnSpPr>
          <p:nvPr/>
        </p:nvCxnSpPr>
        <p:spPr>
          <a:xfrm>
            <a:off x="2827827" y="1742339"/>
            <a:ext cx="3628923" cy="0"/>
          </a:xfrm>
          <a:prstGeom prst="straightConnector1">
            <a:avLst/>
          </a:prstGeom>
          <a:ln w="19050">
            <a:solidFill>
              <a:srgbClr val="000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F129D3BF-E0C0-B243-6CE2-A1F189562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80" t="32927" r="17742" b="58377"/>
          <a:stretch/>
        </p:blipFill>
        <p:spPr>
          <a:xfrm>
            <a:off x="6456750" y="1254023"/>
            <a:ext cx="2563077" cy="99126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A84A78-FB4D-07E9-4A1F-113A6467285D}"/>
              </a:ext>
            </a:extLst>
          </p:cNvPr>
          <p:cNvSpPr/>
          <p:nvPr/>
        </p:nvSpPr>
        <p:spPr>
          <a:xfrm>
            <a:off x="6626448" y="2342398"/>
            <a:ext cx="2223680" cy="568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AddFriendFrame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B765FE-B810-8BE1-F1F2-76F419423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2" t="35778" r="48236" b="39520"/>
          <a:stretch/>
        </p:blipFill>
        <p:spPr>
          <a:xfrm>
            <a:off x="1314135" y="2288004"/>
            <a:ext cx="5010532" cy="3356193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5A513B2-EFAC-66BF-5B30-B773362241DD}"/>
              </a:ext>
            </a:extLst>
          </p:cNvPr>
          <p:cNvCxnSpPr>
            <a:cxnSpLocks/>
          </p:cNvCxnSpPr>
          <p:nvPr/>
        </p:nvCxnSpPr>
        <p:spPr>
          <a:xfrm flipV="1">
            <a:off x="2842048" y="1724512"/>
            <a:ext cx="0" cy="1285388"/>
          </a:xfrm>
          <a:prstGeom prst="line">
            <a:avLst/>
          </a:prstGeom>
          <a:ln w="19050">
            <a:solidFill>
              <a:srgbClr val="000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EBB4D0F-A648-59B2-A154-F2F1598020A8}"/>
              </a:ext>
            </a:extLst>
          </p:cNvPr>
          <p:cNvCxnSpPr>
            <a:cxnSpLocks/>
          </p:cNvCxnSpPr>
          <p:nvPr/>
        </p:nvCxnSpPr>
        <p:spPr>
          <a:xfrm>
            <a:off x="5780505" y="3097683"/>
            <a:ext cx="3628923" cy="0"/>
          </a:xfrm>
          <a:prstGeom prst="straightConnector1">
            <a:avLst/>
          </a:prstGeom>
          <a:ln w="19050">
            <a:solidFill>
              <a:srgbClr val="000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24218F3-3102-BD6B-8454-60AF6DBF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4" t="50749" r="812" b="25262"/>
          <a:stretch/>
        </p:blipFill>
        <p:spPr>
          <a:xfrm>
            <a:off x="3322759" y="1710856"/>
            <a:ext cx="5546479" cy="37409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1580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GUI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9976845" y="6480839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D2ABA8-BCE9-076E-FDB0-A97639F33CE2}"/>
              </a:ext>
            </a:extLst>
          </p:cNvPr>
          <p:cNvSpPr/>
          <p:nvPr/>
        </p:nvSpPr>
        <p:spPr>
          <a:xfrm>
            <a:off x="423743" y="3429000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MainFrame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97B751-4CF4-8D08-9D99-9AF7E309FE9E}"/>
              </a:ext>
            </a:extLst>
          </p:cNvPr>
          <p:cNvSpPr/>
          <p:nvPr/>
        </p:nvSpPr>
        <p:spPr>
          <a:xfrm>
            <a:off x="4852962" y="5710967"/>
            <a:ext cx="2486075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StudyFrame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8DD037-CC1B-7B57-D947-A8E22230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408" y="1467651"/>
            <a:ext cx="2870348" cy="10541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68461C-5F0A-D7A9-95F8-6A14161DFC09}"/>
              </a:ext>
            </a:extLst>
          </p:cNvPr>
          <p:cNvSpPr/>
          <p:nvPr/>
        </p:nvSpPr>
        <p:spPr>
          <a:xfrm>
            <a:off x="9537433" y="2707808"/>
            <a:ext cx="2117912" cy="512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AddTodoFrame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96C519-B7A4-2A48-8D78-AD0A66614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40" t="73382" r="57252" b="10309"/>
          <a:stretch/>
        </p:blipFill>
        <p:spPr>
          <a:xfrm>
            <a:off x="9163293" y="3468004"/>
            <a:ext cx="3035375" cy="106078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5C5B0A-0270-D168-3AD4-7CA40378FBB4}"/>
              </a:ext>
            </a:extLst>
          </p:cNvPr>
          <p:cNvSpPr/>
          <p:nvPr/>
        </p:nvSpPr>
        <p:spPr>
          <a:xfrm>
            <a:off x="9537433" y="4736110"/>
            <a:ext cx="2117912" cy="512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ChangeTodoFrame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9FF3F7B-135C-2199-1E61-66CA5455E72A}"/>
              </a:ext>
            </a:extLst>
          </p:cNvPr>
          <p:cNvCxnSpPr>
            <a:cxnSpLocks/>
          </p:cNvCxnSpPr>
          <p:nvPr/>
        </p:nvCxnSpPr>
        <p:spPr>
          <a:xfrm>
            <a:off x="4543653" y="1710856"/>
            <a:ext cx="4619640" cy="0"/>
          </a:xfrm>
          <a:prstGeom prst="straightConnector1">
            <a:avLst/>
          </a:prstGeom>
          <a:ln w="19050">
            <a:solidFill>
              <a:srgbClr val="000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948A4CD-3514-A539-33C6-D962C95A4138}"/>
              </a:ext>
            </a:extLst>
          </p:cNvPr>
          <p:cNvCxnSpPr>
            <a:cxnSpLocks/>
          </p:cNvCxnSpPr>
          <p:nvPr/>
        </p:nvCxnSpPr>
        <p:spPr>
          <a:xfrm>
            <a:off x="9048902" y="2553265"/>
            <a:ext cx="285598" cy="936322"/>
          </a:xfrm>
          <a:prstGeom prst="straightConnector1">
            <a:avLst/>
          </a:prstGeom>
          <a:ln w="19050">
            <a:solidFill>
              <a:srgbClr val="000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3EE260D-D314-981D-15F2-35979D25DD9D}"/>
              </a:ext>
            </a:extLst>
          </p:cNvPr>
          <p:cNvCxnSpPr>
            <a:cxnSpLocks/>
          </p:cNvCxnSpPr>
          <p:nvPr/>
        </p:nvCxnSpPr>
        <p:spPr>
          <a:xfrm>
            <a:off x="5231282" y="2553265"/>
            <a:ext cx="3817620" cy="0"/>
          </a:xfrm>
          <a:prstGeom prst="line">
            <a:avLst/>
          </a:prstGeom>
          <a:ln w="19050">
            <a:solidFill>
              <a:srgbClr val="000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8D2E03C-C133-FB77-AD87-716F962137AF}"/>
              </a:ext>
            </a:extLst>
          </p:cNvPr>
          <p:cNvCxnSpPr>
            <a:cxnSpLocks/>
          </p:cNvCxnSpPr>
          <p:nvPr/>
        </p:nvCxnSpPr>
        <p:spPr>
          <a:xfrm flipV="1">
            <a:off x="4543653" y="1710856"/>
            <a:ext cx="0" cy="607812"/>
          </a:xfrm>
          <a:prstGeom prst="line">
            <a:avLst/>
          </a:prstGeom>
          <a:ln w="19050">
            <a:solidFill>
              <a:srgbClr val="000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3957D11-5552-3ACB-75B4-FFE134A5E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" t="35778" r="48236" b="39520"/>
          <a:stretch/>
        </p:blipFill>
        <p:spPr>
          <a:xfrm>
            <a:off x="292926" y="1486309"/>
            <a:ext cx="2485293" cy="166471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B470B6-3F96-31CC-5DF6-93A819A4AEC9}"/>
              </a:ext>
            </a:extLst>
          </p:cNvPr>
          <p:cNvCxnSpPr>
            <a:cxnSpLocks/>
          </p:cNvCxnSpPr>
          <p:nvPr/>
        </p:nvCxnSpPr>
        <p:spPr>
          <a:xfrm>
            <a:off x="2406672" y="2053567"/>
            <a:ext cx="516545" cy="0"/>
          </a:xfrm>
          <a:prstGeom prst="straightConnector1">
            <a:avLst/>
          </a:prstGeom>
          <a:ln w="19050">
            <a:solidFill>
              <a:srgbClr val="000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1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2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831E897-0470-8855-F724-BA86C9202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" t="35778" r="48236" b="39520"/>
          <a:stretch/>
        </p:blipFill>
        <p:spPr>
          <a:xfrm>
            <a:off x="267794" y="1583721"/>
            <a:ext cx="2485293" cy="16647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14071"/>
            <a:ext cx="1580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GUI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9976845" y="6480839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D2ABA8-BCE9-076E-FDB0-A97639F33CE2}"/>
              </a:ext>
            </a:extLst>
          </p:cNvPr>
          <p:cNvSpPr/>
          <p:nvPr/>
        </p:nvSpPr>
        <p:spPr>
          <a:xfrm>
            <a:off x="683035" y="3429000"/>
            <a:ext cx="1617847" cy="514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MainFrame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B470B6-3F96-31CC-5DF6-93A819A4AEC9}"/>
              </a:ext>
            </a:extLst>
          </p:cNvPr>
          <p:cNvCxnSpPr>
            <a:cxnSpLocks/>
          </p:cNvCxnSpPr>
          <p:nvPr/>
        </p:nvCxnSpPr>
        <p:spPr>
          <a:xfrm flipV="1">
            <a:off x="1075022" y="3052638"/>
            <a:ext cx="1866298" cy="15240"/>
          </a:xfrm>
          <a:prstGeom prst="straightConnector1">
            <a:avLst/>
          </a:prstGeom>
          <a:ln w="19050">
            <a:solidFill>
              <a:srgbClr val="000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5A84A7C-47A4-AD65-7836-22984F50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9" t="34409" r="52277" b="51146"/>
          <a:stretch/>
        </p:blipFill>
        <p:spPr>
          <a:xfrm>
            <a:off x="3028153" y="1994418"/>
            <a:ext cx="3432693" cy="18516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281D8C-DA5C-BE35-8361-9E61E2502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2" t="32589" r="11955" b="50651"/>
          <a:stretch/>
        </p:blipFill>
        <p:spPr>
          <a:xfrm>
            <a:off x="7935648" y="634105"/>
            <a:ext cx="3011716" cy="21535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8081387-24BF-B3DA-5CD1-9F82E612D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1" t="52678" r="47373" b="32100"/>
          <a:stretch/>
        </p:blipFill>
        <p:spPr>
          <a:xfrm>
            <a:off x="2941320" y="4409659"/>
            <a:ext cx="3603941" cy="17734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0FCD4A1-3820-ADAB-EE78-B2BDC0D97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84" t="52456" r="15227" b="26988"/>
          <a:stretch/>
        </p:blipFill>
        <p:spPr>
          <a:xfrm>
            <a:off x="8113147" y="3733805"/>
            <a:ext cx="2834217" cy="268887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B433808-31D3-5E3B-DE12-80DB2531FCBB}"/>
              </a:ext>
            </a:extLst>
          </p:cNvPr>
          <p:cNvSpPr/>
          <p:nvPr/>
        </p:nvSpPr>
        <p:spPr>
          <a:xfrm>
            <a:off x="3736246" y="3841760"/>
            <a:ext cx="2016852" cy="383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TimerFrame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626F84-B29C-FA43-529C-446802714732}"/>
              </a:ext>
            </a:extLst>
          </p:cNvPr>
          <p:cNvSpPr/>
          <p:nvPr/>
        </p:nvSpPr>
        <p:spPr>
          <a:xfrm>
            <a:off x="3628895" y="6180690"/>
            <a:ext cx="2228787" cy="4551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CheckTimeFrame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BBE0BF-42E8-92E6-C65E-D1C327E791D2}"/>
              </a:ext>
            </a:extLst>
          </p:cNvPr>
          <p:cNvCxnSpPr>
            <a:cxnSpLocks/>
          </p:cNvCxnSpPr>
          <p:nvPr/>
        </p:nvCxnSpPr>
        <p:spPr>
          <a:xfrm>
            <a:off x="6031375" y="3576870"/>
            <a:ext cx="0" cy="1106617"/>
          </a:xfrm>
          <a:prstGeom prst="straightConnector1">
            <a:avLst/>
          </a:prstGeom>
          <a:ln w="19050">
            <a:solidFill>
              <a:srgbClr val="000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CCF5B06-B46D-DE85-9D1A-8F2BE58F18ED}"/>
              </a:ext>
            </a:extLst>
          </p:cNvPr>
          <p:cNvCxnSpPr>
            <a:cxnSpLocks/>
          </p:cNvCxnSpPr>
          <p:nvPr/>
        </p:nvCxnSpPr>
        <p:spPr>
          <a:xfrm>
            <a:off x="6244735" y="5915228"/>
            <a:ext cx="1725785" cy="0"/>
          </a:xfrm>
          <a:prstGeom prst="straightConnector1">
            <a:avLst/>
          </a:prstGeom>
          <a:ln w="19050">
            <a:solidFill>
              <a:srgbClr val="000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B5C5E0-B825-666B-C974-8F353F0F5D09}"/>
              </a:ext>
            </a:extLst>
          </p:cNvPr>
          <p:cNvSpPr/>
          <p:nvPr/>
        </p:nvSpPr>
        <p:spPr>
          <a:xfrm>
            <a:off x="8363012" y="6355153"/>
            <a:ext cx="2396427" cy="4551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A6A7A9"/>
                </a:solidFill>
              </a:rPr>
              <a:t>TimeShareFrame</a:t>
            </a:r>
            <a:endParaRPr lang="ko-KR" altLang="en-US" dirty="0">
              <a:solidFill>
                <a:srgbClr val="A6A7A9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26CAE61-0136-AB40-8B7A-190D280814C0}"/>
              </a:ext>
            </a:extLst>
          </p:cNvPr>
          <p:cNvCxnSpPr>
            <a:cxnSpLocks/>
          </p:cNvCxnSpPr>
          <p:nvPr/>
        </p:nvCxnSpPr>
        <p:spPr>
          <a:xfrm>
            <a:off x="6191395" y="2234298"/>
            <a:ext cx="1428605" cy="0"/>
          </a:xfrm>
          <a:prstGeom prst="straightConnector1">
            <a:avLst/>
          </a:prstGeom>
          <a:ln w="19050">
            <a:solidFill>
              <a:srgbClr val="000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2071A0-56A8-D083-CCAA-6FD176A578C8}"/>
              </a:ext>
            </a:extLst>
          </p:cNvPr>
          <p:cNvSpPr/>
          <p:nvPr/>
        </p:nvSpPr>
        <p:spPr>
          <a:xfrm>
            <a:off x="8243292" y="2992461"/>
            <a:ext cx="2396427" cy="4551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A6A7A9"/>
                </a:solidFill>
              </a:rPr>
              <a:t>TimeGraphFrame</a:t>
            </a:r>
            <a:endParaRPr lang="ko-KR" altLang="en-US" dirty="0">
              <a:solidFill>
                <a:srgbClr val="A6A7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27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5" grpId="0" animBg="1"/>
      <p:bldP spid="3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350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accent4">
                    <a:lumMod val="50000"/>
                  </a:schemeClr>
                </a:solidFill>
              </a:rPr>
              <a:t>Requirements </a:t>
            </a:r>
          </a:p>
          <a:p>
            <a:r>
              <a:rPr lang="en-US" altLang="ko-KR" sz="3600" spc="-300" dirty="0">
                <a:solidFill>
                  <a:schemeClr val="accent4">
                    <a:lumMod val="50000"/>
                  </a:schemeClr>
                </a:solidFill>
              </a:rPr>
              <a:t>vs    Implementation</a:t>
            </a:r>
            <a:endParaRPr lang="ko-KR" altLang="en-US" sz="36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7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DDFA75-35CB-40C0-3C88-726B5D6673D6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6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19999" y="214071"/>
            <a:ext cx="6002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Requirements    vs    Implementation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313A4A-B51F-FB29-187E-68F93788D6C9}"/>
              </a:ext>
            </a:extLst>
          </p:cNvPr>
          <p:cNvSpPr/>
          <p:nvPr/>
        </p:nvSpPr>
        <p:spPr>
          <a:xfrm>
            <a:off x="9976845" y="6480839"/>
            <a:ext cx="2117911" cy="329453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E0456FC-6CEE-3350-3702-3FEC64056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11432"/>
              </p:ext>
            </p:extLst>
          </p:nvPr>
        </p:nvGraphicFramePr>
        <p:xfrm>
          <a:off x="2647499" y="1407172"/>
          <a:ext cx="7030510" cy="512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0113">
                  <a:extLst>
                    <a:ext uri="{9D8B030D-6E8A-4147-A177-3AD203B41FA5}">
                      <a16:colId xmlns:a16="http://schemas.microsoft.com/office/drawing/2014/main" val="1582293738"/>
                    </a:ext>
                  </a:extLst>
                </a:gridCol>
                <a:gridCol w="3500397">
                  <a:extLst>
                    <a:ext uri="{9D8B030D-6E8A-4147-A177-3AD203B41FA5}">
                      <a16:colId xmlns:a16="http://schemas.microsoft.com/office/drawing/2014/main" val="2067623868"/>
                    </a:ext>
                  </a:extLst>
                </a:gridCol>
              </a:tblGrid>
              <a:tr h="414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Requirements</a:t>
                      </a:r>
                      <a:endParaRPr lang="ko-KR" altLang="en-US" sz="2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Implementation</a:t>
                      </a:r>
                      <a:endParaRPr lang="ko-KR" altLang="en-US" sz="2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Ο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Ο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004686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Ο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나눔스퀘어 ExtraBold" panose="020B0600000101010101" pitchFamily="50" charset="-127"/>
                        </a:rPr>
                        <a:t>친구추가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Ο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615191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친구상태확인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Ο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425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 err="1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채팅방</a:t>
                      </a:r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Ο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542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1:N </a:t>
                      </a:r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채팅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Ο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공용 체크리스트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Ο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677926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공부 시간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Ο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3656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공부 시간 그래프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Ο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9914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lt"/>
                          <a:ea typeface="+mn-ea"/>
                        </a:rPr>
                        <a:t>당일 공부 시간 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2200" b="0" spc="-150" dirty="0">
                          <a:solidFill>
                            <a:srgbClr val="40474D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Ο</a:t>
                      </a:r>
                      <a:endParaRPr lang="ko-KR" altLang="en-US" sz="2200" b="0" spc="-150" dirty="0">
                        <a:solidFill>
                          <a:srgbClr val="40474D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571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5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F4B065B-3A02-4650-B477-3F0B12BBAFC2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9F0C69-37DE-4305-856F-7477BAEC59D0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4">
                      <a:lumMod val="50000"/>
                    </a:schemeClr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14D2EC-9076-4B8D-9A95-57302C948B23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3EA7ADA-81C1-4795-8050-BE219FC3F473}"/>
              </a:ext>
            </a:extLst>
          </p:cNvPr>
          <p:cNvSpPr txBox="1"/>
          <p:nvPr/>
        </p:nvSpPr>
        <p:spPr>
          <a:xfrm>
            <a:off x="4894576" y="3102532"/>
            <a:ext cx="2402847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36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B4353D-71C6-D799-E88A-957DBC9FF150}"/>
              </a:ext>
            </a:extLst>
          </p:cNvPr>
          <p:cNvSpPr/>
          <p:nvPr/>
        </p:nvSpPr>
        <p:spPr>
          <a:xfrm>
            <a:off x="10074089" y="6528547"/>
            <a:ext cx="2117911" cy="329453"/>
          </a:xfrm>
          <a:prstGeom prst="rect">
            <a:avLst/>
          </a:prstGeom>
          <a:solidFill>
            <a:srgbClr val="FD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2CA912F-6B6D-E465-455E-02FB595E9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27709"/>
              </p:ext>
            </p:extLst>
          </p:nvPr>
        </p:nvGraphicFramePr>
        <p:xfrm>
          <a:off x="1069160" y="1451279"/>
          <a:ext cx="10053680" cy="5058720"/>
        </p:xfrm>
        <a:graphic>
          <a:graphicData uri="http://schemas.openxmlformats.org/drawingml/2006/table">
            <a:tbl>
              <a:tblPr/>
              <a:tblGrid>
                <a:gridCol w="2091878">
                  <a:extLst>
                    <a:ext uri="{9D8B030D-6E8A-4147-A177-3AD203B41FA5}">
                      <a16:colId xmlns:a16="http://schemas.microsoft.com/office/drawing/2014/main" val="588968574"/>
                    </a:ext>
                  </a:extLst>
                </a:gridCol>
                <a:gridCol w="3990660">
                  <a:extLst>
                    <a:ext uri="{9D8B030D-6E8A-4147-A177-3AD203B41FA5}">
                      <a16:colId xmlns:a16="http://schemas.microsoft.com/office/drawing/2014/main" val="1004444877"/>
                    </a:ext>
                  </a:extLst>
                </a:gridCol>
                <a:gridCol w="3971142">
                  <a:extLst>
                    <a:ext uri="{9D8B030D-6E8A-4147-A177-3AD203B41FA5}">
                      <a16:colId xmlns:a16="http://schemas.microsoft.com/office/drawing/2014/main" val="4220163672"/>
                    </a:ext>
                  </a:extLst>
                </a:gridCol>
              </a:tblGrid>
              <a:tr h="3321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4611"/>
                  </a:ext>
                </a:extLst>
              </a:tr>
              <a:tr h="3321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 액터가 애플리케이션 접속을 위해 회원등록한다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327561"/>
                  </a:ext>
                </a:extLst>
              </a:tr>
              <a:tr h="3321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490843"/>
                  </a:ext>
                </a:extLst>
              </a:tr>
              <a:tr h="332130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687011"/>
                  </a:ext>
                </a:extLst>
              </a:tr>
              <a:tr h="5378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중복된 아이디로 회원가입 버튼을 눌렀을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‘이미 존재하는 아이디입니다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.’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 메시지를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712577"/>
                  </a:ext>
                </a:extLst>
              </a:tr>
              <a:tr h="60106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확인란에 앞서 작성한 비밀번호와 다른 비밀번호를 입력했을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‘비밀번호가 일치하지 않습니다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 확인해주세요‘ 경고 메시지를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87653"/>
                  </a:ext>
                </a:extLst>
              </a:tr>
              <a:tr h="60106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칸에 영어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 외의 다른 문자를 입력했을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‘아이디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비밀번호를 사용할 수 없습니다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 대소문자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숫자로 입력해주세요’ 메시지를 띄운다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140963"/>
                  </a:ext>
                </a:extLst>
              </a:tr>
              <a:tr h="4276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아이디를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이상으로 입력했을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‘아이디를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이하로 설정해주세요’ 메시지를 띄운다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12278"/>
                  </a:ext>
                </a:extLst>
              </a:tr>
              <a:tr h="4709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비밀번호를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이하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20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이상으로 입력했을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‘비밀번호를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이상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이하로 설정해주세요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메시지를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691771"/>
                  </a:ext>
                </a:extLst>
              </a:tr>
              <a:tr h="49050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아이디 중복확인을 하지 않고 회원가입을 눌렀을 경우</a:t>
                      </a: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2. ‘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아이디 중복확인을 진행해주세요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;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메시지를 띄운다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964424"/>
                  </a:ext>
                </a:extLst>
              </a:tr>
              <a:tr h="60106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예외흐름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요구한 필드를 모두 채우지 않았을 경우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‘회원가입에 필요한 필수 정보를 모두 입력해주세요’ 메시지를 띄운다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01950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8BF7D29-C8A7-9E85-3EC1-DAA8ACE51B4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47C59E-23F1-3BDB-29DF-CB16EF5F3396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7A64C-007F-436D-D034-FA5A286A4CDB}"/>
              </a:ext>
            </a:extLst>
          </p:cNvPr>
          <p:cNvSpPr txBox="1"/>
          <p:nvPr/>
        </p:nvSpPr>
        <p:spPr>
          <a:xfrm>
            <a:off x="756752" y="16996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00EC7-CF28-6BD8-CFB2-578BBCAB83AB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4DBB7B-A1A0-4FD3-40B3-DDAB7E49FE0F}"/>
              </a:ext>
            </a:extLst>
          </p:cNvPr>
          <p:cNvSpPr/>
          <p:nvPr/>
        </p:nvSpPr>
        <p:spPr>
          <a:xfrm>
            <a:off x="9999878" y="6612746"/>
            <a:ext cx="2192122" cy="24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0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3651</Words>
  <Application>Microsoft Office PowerPoint</Application>
  <PresentationFormat>와이드스크린</PresentationFormat>
  <Paragraphs>1469</Paragraphs>
  <Slides>87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5" baseType="lpstr">
      <vt:lpstr>나눔바른고딕 UltraLight</vt:lpstr>
      <vt:lpstr>나눔스퀘어 Bold</vt:lpstr>
      <vt:lpstr>맑은 고딕</vt:lpstr>
      <vt:lpstr>함초롬바탕</vt:lpstr>
      <vt:lpstr>Arial</vt:lpstr>
      <vt:lpstr>Arial Nova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 </cp:lastModifiedBy>
  <cp:revision>227</cp:revision>
  <dcterms:created xsi:type="dcterms:W3CDTF">2020-12-13T00:02:47Z</dcterms:created>
  <dcterms:modified xsi:type="dcterms:W3CDTF">2022-06-13T06:55:52Z</dcterms:modified>
</cp:coreProperties>
</file>